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06" r:id="rId2"/>
    <p:sldId id="346" r:id="rId3"/>
    <p:sldId id="257" r:id="rId4"/>
    <p:sldId id="258" r:id="rId5"/>
    <p:sldId id="259" r:id="rId6"/>
    <p:sldId id="260" r:id="rId7"/>
    <p:sldId id="34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348" r:id="rId17"/>
    <p:sldId id="270" r:id="rId18"/>
    <p:sldId id="271" r:id="rId19"/>
    <p:sldId id="272" r:id="rId20"/>
    <p:sldId id="273" r:id="rId21"/>
    <p:sldId id="274" r:id="rId22"/>
    <p:sldId id="349" r:id="rId23"/>
    <p:sldId id="275" r:id="rId24"/>
    <p:sldId id="276" r:id="rId25"/>
    <p:sldId id="283" r:id="rId26"/>
    <p:sldId id="282" r:id="rId27"/>
    <p:sldId id="277" r:id="rId28"/>
    <p:sldId id="278" r:id="rId29"/>
    <p:sldId id="279" r:id="rId30"/>
    <p:sldId id="280" r:id="rId31"/>
    <p:sldId id="281" r:id="rId32"/>
    <p:sldId id="285" r:id="rId33"/>
    <p:sldId id="284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69" r:id="rId42"/>
    <p:sldId id="297" r:id="rId43"/>
    <p:sldId id="293" r:id="rId44"/>
    <p:sldId id="350" r:id="rId45"/>
    <p:sldId id="294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51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54" r:id="rId68"/>
    <p:sldId id="355" r:id="rId69"/>
    <p:sldId id="356" r:id="rId70"/>
    <p:sldId id="357" r:id="rId71"/>
    <p:sldId id="358" r:id="rId72"/>
    <p:sldId id="352" r:id="rId73"/>
    <p:sldId id="326" r:id="rId74"/>
    <p:sldId id="359" r:id="rId75"/>
    <p:sldId id="336" r:id="rId76"/>
    <p:sldId id="339" r:id="rId77"/>
    <p:sldId id="320" r:id="rId78"/>
    <p:sldId id="321" r:id="rId79"/>
    <p:sldId id="319" r:id="rId80"/>
    <p:sldId id="353" r:id="rId81"/>
    <p:sldId id="322" r:id="rId82"/>
    <p:sldId id="325" r:id="rId83"/>
    <p:sldId id="323" r:id="rId84"/>
    <p:sldId id="324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7" r:id="rId94"/>
    <p:sldId id="340" r:id="rId95"/>
    <p:sldId id="338" r:id="rId96"/>
    <p:sldId id="342" r:id="rId97"/>
    <p:sldId id="343" r:id="rId98"/>
    <p:sldId id="344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ad Katz" initials="GK" lastIdx="2" clrIdx="0">
    <p:extLst>
      <p:ext uri="{19B8F6BF-5375-455C-9EA6-DF929625EA0E}">
        <p15:presenceInfo xmlns:p15="http://schemas.microsoft.com/office/powerpoint/2012/main" userId="Gilad Ka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 autoAdjust="0"/>
    <p:restoredTop sz="85850" autoAdjust="0"/>
  </p:normalViewPr>
  <p:slideViewPr>
    <p:cSldViewPr snapToGrid="0">
      <p:cViewPr varScale="1">
        <p:scale>
          <a:sx n="109" d="100"/>
          <a:sy n="109" d="100"/>
        </p:scale>
        <p:origin x="1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1T00:33:59.435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1T01:02:04.311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1631C-19EC-47DA-9A60-3687EF7EDA0F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1C059-39B6-454D-BFC9-0D139CBF8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7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11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97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71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26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5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18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01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59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91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85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80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89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done once you generated the language model</a:t>
            </a:r>
            <a:r>
              <a:rPr lang="en-US" baseline="0" dirty="0"/>
              <a:t> (i.e. trained your network)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26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40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66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52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42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11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4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Hadamard</a:t>
            </a:r>
            <a:r>
              <a:rPr lang="en-US" dirty="0"/>
              <a:t> product</a:t>
            </a:r>
            <a:r>
              <a:rPr lang="en-US" baseline="0" dirty="0"/>
              <a:t> is a fancy name for element-wise multiplication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18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gate is one way in which</a:t>
            </a:r>
            <a:r>
              <a:rPr lang="en-US" baseline="0" dirty="0"/>
              <a:t> the vanishing gradient problem can be tackled. The gate can decide to keep all the history, thus eliminating the vanishing 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9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58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21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90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8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reminder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76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69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key element</a:t>
            </a:r>
            <a:r>
              <a:rPr lang="en-US" baseline="0" dirty="0"/>
              <a:t> of the LSTM architecture is the ability of information to flow unchanged from earlier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7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33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25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96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38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7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948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31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way of</a:t>
            </a:r>
            <a:r>
              <a:rPr lang="en-US" baseline="0" dirty="0"/>
              <a:t> knowing whether Teddy is a person or not only by analyzing the previous terms. The only way is to analyze the words that appear afterwards.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328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GRUs</a:t>
            </a:r>
            <a:r>
              <a:rPr lang="en-US" baseline="0" dirty="0"/>
              <a:t> and LSTMs are often used in this configuration and work very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6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type of</a:t>
            </a:r>
            <a:r>
              <a:rPr lang="en-US" baseline="0" dirty="0"/>
              <a:t> architecture is useful for time-series analysis where you have different types of inputs that arrive at  different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096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2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would be better to have a representation that can tell us that apple and orange are very similar, or at least</a:t>
            </a:r>
            <a:r>
              <a:rPr lang="en-US" baseline="0" dirty="0"/>
              <a:t> more similar than orange and queen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66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130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846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20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7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335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search for analogies,</a:t>
            </a:r>
            <a:r>
              <a:rPr lang="en-US" baseline="0" dirty="0"/>
              <a:t> we simply look for terms whose distance from the target term is similar to the distance vector provided by the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90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917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49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283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198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</a:t>
            </a:r>
            <a:r>
              <a:rPr lang="en-US" baseline="0" dirty="0"/>
              <a:t> word embeddings are effective, they will need to represent similar terms in a similar way to improve the performance of the net (remember, we only have a 300-feture vector to represent each term).</a:t>
            </a:r>
          </a:p>
          <a:p>
            <a:endParaRPr lang="en-US" baseline="0" dirty="0"/>
          </a:p>
          <a:p>
            <a:r>
              <a:rPr lang="en-US" baseline="0" dirty="0"/>
              <a:t>This is an earlier and more complex method than the ones used today. In time, simpler and more effective models were developed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27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734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4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0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we are actually solving 10,000</a:t>
            </a:r>
            <a:r>
              <a:rPr lang="en-US" baseline="0" dirty="0"/>
              <a:t> logistic regression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better representation will also enable us to reduce the number</a:t>
            </a:r>
            <a:r>
              <a:rPr lang="en-US" baseline="0" dirty="0"/>
              <a:t> of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9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77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911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is recommended to be 5-20 for</a:t>
            </a:r>
            <a:r>
              <a:rPr lang="en-US" baseline="0" dirty="0"/>
              <a:t> small datasets and closer to 5 for bigger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615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234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812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used to balance very rare/too</a:t>
                </a:r>
                <a:r>
                  <a:rPr lang="en-US" baseline="0" dirty="0"/>
                  <a:t> frequent words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Because the terms are symmetric, we add the biases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weights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𝑓</a:t>
                </a:r>
                <a:r>
                  <a:rPr lang="en-US" dirty="0" smtClean="0"/>
                  <a:t> are used to balance very rare/too</a:t>
                </a:r>
                <a:r>
                  <a:rPr lang="en-US" baseline="0" dirty="0" smtClean="0"/>
                  <a:t> frequent words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Because the terms are symmetric, we add the biases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06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I’m using the same notations as the Doc2Vec paper</a:t>
                </a:r>
              </a:p>
              <a:p>
                <a:endParaRPr lang="en-US" dirty="0"/>
              </a:p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concatenation of the relevant vectors “ – look</a:t>
                </a:r>
                <a:r>
                  <a:rPr lang="en-US" baseline="0" dirty="0"/>
                  <a:t> at the previous slides where 6 terms were concatenated to a 6x300=1800 vector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I’m using the same notations as the Doc2Vec </a:t>
                </a:r>
                <a:r>
                  <a:rPr lang="en-US" dirty="0" smtClean="0"/>
                  <a:t>paper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“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ℎ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is the concatenation of the relevant vectors </a:t>
                </a:r>
                <a:r>
                  <a:rPr lang="en-US" dirty="0" smtClean="0"/>
                  <a:t>“ – look</a:t>
                </a:r>
                <a:r>
                  <a:rPr lang="en-US" baseline="0" dirty="0" smtClean="0"/>
                  <a:t> at the previous slides where 6 terms were concatenated to a 6x300=1800 vector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988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more</a:t>
            </a:r>
            <a:r>
              <a:rPr lang="en-US" baseline="0" dirty="0"/>
              <a:t> efficient than the previous approach because we only need to store the softmax weights.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655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technique is called</a:t>
            </a:r>
            <a:r>
              <a:rPr lang="en-US" baseline="0" dirty="0"/>
              <a:t> “masking”. You “turn” off some random percentage of the input, creating “holes” in the data. The architecture has to cope with that, creating robustness.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373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and the next aren’t </a:t>
            </a:r>
            <a:r>
              <a:rPr lang="en-US"/>
              <a:t>strictly autoencoders </a:t>
            </a:r>
            <a:r>
              <a:rPr lang="en-US" dirty="0"/>
              <a:t>since they do not reconstruct the original image. Rather, they apply the general idea of autoencoders – creating an embedding of the input and then expanding it again to create the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08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173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note:</a:t>
            </a:r>
            <a:r>
              <a:rPr lang="en-US" baseline="0" dirty="0"/>
              <a:t> the authors got better results when the inputs were reversed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719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“We used the WMT’14 English to French dataset. We trained our models on a subset of 12M sentences“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436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B=1, it becomes greedy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140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0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implementation</a:t>
            </a:r>
            <a:r>
              <a:rPr lang="en-US" baseline="0" dirty="0"/>
              <a:t> is done by </a:t>
            </a:r>
            <a:r>
              <a:rPr lang="en-US" baseline="0" dirty="0" err="1"/>
              <a:t>instanciating</a:t>
            </a:r>
            <a:r>
              <a:rPr lang="en-US" baseline="0" dirty="0"/>
              <a:t> 3 copies of the network and evaluating 10,000 options each. We do NOT generate 10000 architectures.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1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based on some deep</a:t>
            </a:r>
            <a:r>
              <a:rPr lang="en-US" baseline="0" dirty="0"/>
              <a:t> theory but rather on empiric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336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humans</a:t>
            </a:r>
            <a:r>
              <a:rPr lang="en-US" baseline="0" dirty="0"/>
              <a:t> translate long sequences they go back and forth – translate a part, move forward, go back etc. Attention models provide (in general) the same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884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“s” at</a:t>
            </a:r>
            <a:r>
              <a:rPr lang="en-US" baseline="0" dirty="0"/>
              <a:t> the top RNN is used to prevent confusion with the “a” at the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59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IL" dirty="0"/>
              <a:t>lpha is the weight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603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use a softmax</a:t>
                </a:r>
                <a:r>
                  <a:rPr lang="en-US" baseline="0" dirty="0"/>
                  <a:t> to assure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𝛼</m:t>
                        </m:r>
                      </m:e>
                      <m:sup>
                        <m:r>
                          <a:rPr lang="en-US" sz="1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1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sums</a:t>
                </a:r>
                <a:r>
                  <a:rPr lang="en-US" baseline="0" dirty="0"/>
                  <a:t> up to 1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A major shortcoming of this algorithm is that it takes quadratic time (but sentences are short, so it is a mitigating factor)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E is calculated using a small neural network that weights the previous state and the current activations from “below”. Together, the amount of </a:t>
                </a:r>
                <a:r>
                  <a:rPr lang="en-US" baseline="0" dirty="0" err="1"/>
                  <a:t>attenotion</a:t>
                </a:r>
                <a:r>
                  <a:rPr lang="en-US" baseline="0" dirty="0"/>
                  <a:t> to each input </a:t>
                </a:r>
                <a:r>
                  <a:rPr lang="en-US" baseline="0"/>
                  <a:t>is decided.</a:t>
                </a:r>
                <a:endParaRPr lang="en-US" baseline="0" dirty="0"/>
              </a:p>
              <a:p>
                <a:endParaRPr lang="en-US" baseline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use a softmax</a:t>
                </a:r>
                <a:r>
                  <a:rPr lang="en-US" baseline="0" dirty="0" smtClean="0"/>
                  <a:t> to assure that </a:t>
                </a:r>
                <a:r>
                  <a:rPr lang="en-US" sz="1200" b="0" i="0" smtClean="0">
                    <a:latin typeface="Cambria Math" charset="0"/>
                    <a:ea typeface="Century Schoolbook" charset="0"/>
                    <a:cs typeface="Century Schoolbook" charset="0"/>
                  </a:rPr>
                  <a:t>𝛼</a:t>
                </a:r>
                <a:r>
                  <a:rPr lang="en-US" sz="1200" b="0" i="0" smtClean="0">
                    <a:latin typeface="Cambria Math" panose="02040503050406030204" pitchFamily="18" charset="0"/>
                    <a:ea typeface="Century Schoolbook" charset="0"/>
                    <a:cs typeface="Century Schoolbook" charset="0"/>
                  </a:rPr>
                  <a:t>^(</a:t>
                </a:r>
                <a:r>
                  <a:rPr lang="en-US" sz="1200" b="0" i="0" smtClean="0">
                    <a:latin typeface="Cambria Math" charset="0"/>
                    <a:ea typeface="Century Schoolbook" charset="0"/>
                    <a:cs typeface="Century Schoolbook" charset="0"/>
                  </a:rPr>
                  <a:t>&lt;𝑡,𝑡</a:t>
                </a:r>
                <a:r>
                  <a:rPr lang="en-US" sz="1200" b="0" i="0" smtClean="0">
                    <a:latin typeface="Cambria Math" panose="02040503050406030204" pitchFamily="18" charset="0"/>
                    <a:ea typeface="Century Schoolbook" charset="0"/>
                    <a:cs typeface="Century Schoolbook" charset="0"/>
                  </a:rPr>
                  <a:t>^</a:t>
                </a:r>
                <a:r>
                  <a:rPr lang="en-US" sz="1200" b="0" i="0" smtClean="0">
                    <a:latin typeface="Cambria Math" charset="0"/>
                    <a:ea typeface="Century Schoolbook" charset="0"/>
                    <a:cs typeface="Century Schoolbook" charset="0"/>
                  </a:rPr>
                  <a:t>′&gt;</a:t>
                </a:r>
                <a:r>
                  <a:rPr lang="en-US" sz="1200" b="0" i="0" smtClean="0">
                    <a:latin typeface="Cambria Math" panose="02040503050406030204" pitchFamily="18" charset="0"/>
                    <a:ea typeface="Century Schoolbook" charset="0"/>
                    <a:cs typeface="Century Schoolbook" charset="0"/>
                  </a:rPr>
                  <a:t>)</a:t>
                </a:r>
                <a:r>
                  <a:rPr lang="en-US" dirty="0" smtClean="0"/>
                  <a:t> sums</a:t>
                </a:r>
                <a:r>
                  <a:rPr lang="en-US" baseline="0" dirty="0" smtClean="0"/>
                  <a:t> up to 1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A major shortcoming of this algorithm is that it takes quadratic time (but sentences are short, but it is a mitigating factor)</a:t>
                </a:r>
              </a:p>
              <a:p>
                <a:endParaRPr lang="en-US" baseline="0" dirty="0" smtClean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7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Sigmoid</a:t>
            </a:r>
            <a:r>
              <a:rPr lang="en-US" baseline="0" dirty="0"/>
              <a:t> will be used for binary classification, softmax for </a:t>
            </a:r>
            <a:r>
              <a:rPr lang="en-US" baseline="0" dirty="0" err="1"/>
              <a:t>multilable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922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very similar architecture can be used for image captioning, where the attention models are used to look at different parts of the image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47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right ones…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514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</a:t>
            </a:r>
            <a:r>
              <a:rPr lang="en-US" baseline="0" dirty="0"/>
              <a:t> the mistakes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43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The same can be done for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</m:oMath>
                </a14:m>
                <a:r>
                  <a:rPr lang="en-US" sz="2000" dirty="0"/>
                  <a:t>, which we will</a:t>
                </a:r>
                <a:r>
                  <a:rPr lang="en-US" sz="2000" baseline="0" dirty="0"/>
                  <a:t> simply write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baseline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baseline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The same can be done for</a:t>
                </a:r>
                <a:r>
                  <a:rPr lang="en-US" sz="2000" i="0" smtClean="0">
                    <a:latin typeface="Cambria Math" panose="02040503050406030204" pitchFamily="18" charset="0"/>
                  </a:rPr>
                  <a:t>〖</a:t>
                </a:r>
                <a:r>
                  <a:rPr lang="en-US" sz="2000" b="0" i="0" smtClean="0">
                    <a:latin typeface="Cambria Math" panose="02040503050406030204" pitchFamily="18" charset="0"/>
                  </a:rPr>
                  <a:t> 𝑤〗_𝑦𝑎</a:t>
                </a:r>
                <a:r>
                  <a:rPr lang="en-US" sz="2000" dirty="0" smtClean="0"/>
                  <a:t>, which we will</a:t>
                </a:r>
                <a:r>
                  <a:rPr lang="en-US" sz="2000" baseline="0" dirty="0" smtClean="0"/>
                  <a:t> simply write as </a:t>
                </a:r>
                <a:r>
                  <a:rPr lang="en-US" sz="2000" b="0" i="0" baseline="0" smtClean="0">
                    <a:latin typeface="Cambria Math" panose="02040503050406030204" pitchFamily="18" charset="0"/>
                  </a:rPr>
                  <a:t>𝑤_𝑦</a:t>
                </a:r>
                <a:endParaRPr lang="en-US" sz="20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1C059-39B6-454D-BFC9-0D139CBF83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4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4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0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0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0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1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0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0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86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C4A51-D036-4C07-9EDC-C54571103BD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A3BD6-BAA7-4E41-A83B-6D54BFBE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3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58.png"/><Relationship Id="rId3" Type="http://schemas.openxmlformats.org/officeDocument/2006/relationships/image" Target="../media/image120.png"/><Relationship Id="rId7" Type="http://schemas.openxmlformats.org/officeDocument/2006/relationships/image" Target="../media/image56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180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10" Type="http://schemas.openxmlformats.org/officeDocument/2006/relationships/image" Target="../media/image7.png"/><Relationship Id="rId4" Type="http://schemas.openxmlformats.org/officeDocument/2006/relationships/image" Target="NUL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0.png"/><Relationship Id="rId7" Type="http://schemas.openxmlformats.org/officeDocument/2006/relationships/image" Target="../media/image6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2.png"/><Relationship Id="rId5" Type="http://schemas.openxmlformats.org/officeDocument/2006/relationships/image" Target="../media/image47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311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13" Type="http://schemas.openxmlformats.org/officeDocument/2006/relationships/image" Target="../media/image1210.png"/><Relationship Id="rId18" Type="http://schemas.openxmlformats.org/officeDocument/2006/relationships/image" Target="../media/image171.png"/><Relationship Id="rId3" Type="http://schemas.openxmlformats.org/officeDocument/2006/relationships/image" Target="../media/image211.png"/><Relationship Id="rId21" Type="http://schemas.openxmlformats.org/officeDocument/2006/relationships/image" Target="../media/image201.png"/><Relationship Id="rId7" Type="http://schemas.openxmlformats.org/officeDocument/2006/relationships/image" Target="../media/image612.png"/><Relationship Id="rId12" Type="http://schemas.openxmlformats.org/officeDocument/2006/relationships/image" Target="../media/image1110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51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10.png"/><Relationship Id="rId24" Type="http://schemas.openxmlformats.org/officeDocument/2006/relationships/image" Target="../media/image230.png"/><Relationship Id="rId5" Type="http://schemas.openxmlformats.org/officeDocument/2006/relationships/image" Target="../media/image411.png"/><Relationship Id="rId15" Type="http://schemas.openxmlformats.org/officeDocument/2006/relationships/image" Target="../media/image141.png"/><Relationship Id="rId23" Type="http://schemas.openxmlformats.org/officeDocument/2006/relationships/image" Target="../media/image220.png"/><Relationship Id="rId10" Type="http://schemas.openxmlformats.org/officeDocument/2006/relationships/image" Target="../media/image911.png"/><Relationship Id="rId19" Type="http://schemas.openxmlformats.org/officeDocument/2006/relationships/image" Target="../media/image181.png"/><Relationship Id="rId4" Type="http://schemas.openxmlformats.org/officeDocument/2006/relationships/image" Target="../media/image312.png"/><Relationship Id="rId9" Type="http://schemas.openxmlformats.org/officeDocument/2006/relationships/image" Target="../media/image811.png"/><Relationship Id="rId14" Type="http://schemas.openxmlformats.org/officeDocument/2006/relationships/image" Target="../media/image135.png"/><Relationship Id="rId22" Type="http://schemas.openxmlformats.org/officeDocument/2006/relationships/image" Target="../media/image212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4.png"/><Relationship Id="rId5" Type="http://schemas.openxmlformats.org/officeDocument/2006/relationships/image" Target="../media/image101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911.png"/><Relationship Id="rId1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26" Type="http://schemas.openxmlformats.org/officeDocument/2006/relationships/image" Target="../media/image125.png"/><Relationship Id="rId3" Type="http://schemas.openxmlformats.org/officeDocument/2006/relationships/image" Target="../media/image312.png"/><Relationship Id="rId34" Type="http://schemas.openxmlformats.org/officeDocument/2006/relationships/image" Target="../media/image134.png"/><Relationship Id="rId7" Type="http://schemas.openxmlformats.org/officeDocument/2006/relationships/image" Target="../media/image711.png"/><Relationship Id="rId12" Type="http://schemas.openxmlformats.org/officeDocument/2006/relationships/image" Target="../media/image118.png"/><Relationship Id="rId25" Type="http://schemas.openxmlformats.org/officeDocument/2006/relationships/image" Target="../media/image124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43.xml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7.png"/><Relationship Id="rId24" Type="http://schemas.openxmlformats.org/officeDocument/2006/relationships/image" Target="../media/image123.png"/><Relationship Id="rId32" Type="http://schemas.openxmlformats.org/officeDocument/2006/relationships/image" Target="../media/image132.png"/><Relationship Id="rId5" Type="http://schemas.openxmlformats.org/officeDocument/2006/relationships/image" Target="../media/image114.png"/><Relationship Id="rId15" Type="http://schemas.openxmlformats.org/officeDocument/2006/relationships/image" Target="../media/image122.png"/><Relationship Id="rId23" Type="http://schemas.openxmlformats.org/officeDocument/2006/relationships/image" Target="../media/image230.png"/><Relationship Id="rId28" Type="http://schemas.openxmlformats.org/officeDocument/2006/relationships/image" Target="../media/image127.png"/><Relationship Id="rId10" Type="http://schemas.openxmlformats.org/officeDocument/2006/relationships/image" Target="../media/image1010.png"/><Relationship Id="rId31" Type="http://schemas.openxmlformats.org/officeDocument/2006/relationships/image" Target="../media/image131.png"/><Relationship Id="rId4" Type="http://schemas.openxmlformats.org/officeDocument/2006/relationships/image" Target="../media/image113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6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6.png"/><Relationship Id="rId18" Type="http://schemas.openxmlformats.org/officeDocument/2006/relationships/image" Target="../media/image173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5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4.png"/><Relationship Id="rId5" Type="http://schemas.openxmlformats.org/officeDocument/2006/relationships/image" Target="../media/image156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5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.png"/><Relationship Id="rId7" Type="http://schemas.openxmlformats.org/officeDocument/2006/relationships/image" Target="../media/image611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00.png"/><Relationship Id="rId5" Type="http://schemas.openxmlformats.org/officeDocument/2006/relationships/image" Target="../media/image410.png"/><Relationship Id="rId10" Type="http://schemas.openxmlformats.org/officeDocument/2006/relationships/image" Target="../media/image910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13" Type="http://schemas.openxmlformats.org/officeDocument/2006/relationships/image" Target="../media/image270.png"/><Relationship Id="rId18" Type="http://schemas.openxmlformats.org/officeDocument/2006/relationships/image" Target="../media/image320.png"/><Relationship Id="rId3" Type="http://schemas.openxmlformats.org/officeDocument/2006/relationships/image" Target="../media/image200.tiff"/><Relationship Id="rId21" Type="http://schemas.openxmlformats.org/officeDocument/2006/relationships/image" Target="../media/image350.png"/><Relationship Id="rId12" Type="http://schemas.openxmlformats.org/officeDocument/2006/relationships/image" Target="../media/image260.png"/><Relationship Id="rId17" Type="http://schemas.openxmlformats.org/officeDocument/2006/relationships/image" Target="../media/image313.png"/><Relationship Id="rId25" Type="http://schemas.openxmlformats.org/officeDocument/2006/relationships/image" Target="../media/image1950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300.png"/><Relationship Id="rId20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0.png"/><Relationship Id="rId24" Type="http://schemas.openxmlformats.org/officeDocument/2006/relationships/image" Target="../media/image1940.png"/><Relationship Id="rId15" Type="http://schemas.openxmlformats.org/officeDocument/2006/relationships/image" Target="../media/image290.png"/><Relationship Id="rId23" Type="http://schemas.openxmlformats.org/officeDocument/2006/relationships/image" Target="../media/image370.png"/><Relationship Id="rId10" Type="http://schemas.openxmlformats.org/officeDocument/2006/relationships/image" Target="../media/image240.png"/><Relationship Id="rId19" Type="http://schemas.openxmlformats.org/officeDocument/2006/relationships/image" Target="../media/image330.png"/><Relationship Id="rId9" Type="http://schemas.openxmlformats.org/officeDocument/2006/relationships/image" Target="../media/image239.png"/><Relationship Id="rId14" Type="http://schemas.openxmlformats.org/officeDocument/2006/relationships/image" Target="../media/image280.png"/><Relationship Id="rId22" Type="http://schemas.openxmlformats.org/officeDocument/2006/relationships/image" Target="../media/image36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13" Type="http://schemas.openxmlformats.org/officeDocument/2006/relationships/image" Target="../media/image270.png"/><Relationship Id="rId18" Type="http://schemas.openxmlformats.org/officeDocument/2006/relationships/image" Target="../media/image320.png"/><Relationship Id="rId21" Type="http://schemas.openxmlformats.org/officeDocument/2006/relationships/image" Target="../media/image350.png"/><Relationship Id="rId12" Type="http://schemas.openxmlformats.org/officeDocument/2006/relationships/image" Target="../media/image260.png"/><Relationship Id="rId17" Type="http://schemas.openxmlformats.org/officeDocument/2006/relationships/image" Target="../media/image313.png"/><Relationship Id="rId25" Type="http://schemas.openxmlformats.org/officeDocument/2006/relationships/image" Target="../media/image1950.png"/><Relationship Id="rId2" Type="http://schemas.openxmlformats.org/officeDocument/2006/relationships/image" Target="../media/image200.tiff"/><Relationship Id="rId16" Type="http://schemas.openxmlformats.org/officeDocument/2006/relationships/image" Target="../media/image300.png"/><Relationship Id="rId20" Type="http://schemas.openxmlformats.org/officeDocument/2006/relationships/image" Target="../media/image340.png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0.png"/><Relationship Id="rId24" Type="http://schemas.openxmlformats.org/officeDocument/2006/relationships/image" Target="../media/image1940.png"/><Relationship Id="rId15" Type="http://schemas.openxmlformats.org/officeDocument/2006/relationships/image" Target="../media/image290.png"/><Relationship Id="rId23" Type="http://schemas.openxmlformats.org/officeDocument/2006/relationships/image" Target="../media/image370.png"/><Relationship Id="rId28" Type="http://schemas.openxmlformats.org/officeDocument/2006/relationships/image" Target="../media/image412.png"/><Relationship Id="rId10" Type="http://schemas.openxmlformats.org/officeDocument/2006/relationships/image" Target="../media/image240.png"/><Relationship Id="rId19" Type="http://schemas.openxmlformats.org/officeDocument/2006/relationships/image" Target="../media/image330.png"/><Relationship Id="rId31" Type="http://schemas.openxmlformats.org/officeDocument/2006/relationships/image" Target="../media/image440.png"/><Relationship Id="rId9" Type="http://schemas.openxmlformats.org/officeDocument/2006/relationships/image" Target="../media/image239.png"/><Relationship Id="rId14" Type="http://schemas.openxmlformats.org/officeDocument/2006/relationships/image" Target="../media/image280.png"/><Relationship Id="rId22" Type="http://schemas.openxmlformats.org/officeDocument/2006/relationships/image" Target="../media/image360.png"/><Relationship Id="rId27" Type="http://schemas.openxmlformats.org/officeDocument/2006/relationships/image" Target="../media/image400.png"/><Relationship Id="rId30" Type="http://schemas.openxmlformats.org/officeDocument/2006/relationships/image" Target="../media/image43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60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17" Type="http://schemas.openxmlformats.org/officeDocument/2006/relationships/image" Target="../media/image314.png"/><Relationship Id="rId33" Type="http://schemas.openxmlformats.org/officeDocument/2006/relationships/image" Target="../media/image1410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11" Type="http://schemas.openxmlformats.org/officeDocument/2006/relationships/image" Target="../media/image206.png"/><Relationship Id="rId32" Type="http://schemas.openxmlformats.org/officeDocument/2006/relationships/image" Target="../media/image1310.png"/><Relationship Id="rId5" Type="http://schemas.openxmlformats.org/officeDocument/2006/relationships/image" Target="../media/image1980.png"/><Relationship Id="rId15" Type="http://schemas.openxmlformats.org/officeDocument/2006/relationships/image" Target="../media/image1710.png"/><Relationship Id="rId10" Type="http://schemas.openxmlformats.org/officeDocument/2006/relationships/image" Target="../media/image205.png"/><Relationship Id="rId31" Type="http://schemas.openxmlformats.org/officeDocument/2006/relationships/image" Target="../media/image1200.png"/><Relationship Id="rId4" Type="http://schemas.openxmlformats.org/officeDocument/2006/relationships/image" Target="../media/image1970.png"/><Relationship Id="rId9" Type="http://schemas.openxmlformats.org/officeDocument/2006/relationships/image" Target="../media/image204.png"/><Relationship Id="rId14" Type="http://schemas.openxmlformats.org/officeDocument/2006/relationships/image" Target="../media/image900.png"/><Relationship Id="rId30" Type="http://schemas.openxmlformats.org/officeDocument/2006/relationships/image" Target="../media/image1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0.png"/><Relationship Id="rId21" Type="http://schemas.openxmlformats.org/officeDocument/2006/relationships/image" Target="../media/image3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24" Type="http://schemas.openxmlformats.org/officeDocument/2006/relationships/image" Target="../media/image33.png"/><Relationship Id="rId5" Type="http://schemas.openxmlformats.org/officeDocument/2006/relationships/image" Target="../media/image140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0.png"/><Relationship Id="rId19" Type="http://schemas.openxmlformats.org/officeDocument/2006/relationships/image" Target="../media/image28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2.png"/><Relationship Id="rId3" Type="http://schemas.openxmlformats.org/officeDocument/2006/relationships/image" Target="../media/image315.png"/><Relationship Id="rId34" Type="http://schemas.openxmlformats.org/officeDocument/2006/relationships/image" Target="../media/image500.png"/><Relationship Id="rId7" Type="http://schemas.openxmlformats.org/officeDocument/2006/relationships/image" Target="../media/image712.png"/><Relationship Id="rId33" Type="http://schemas.openxmlformats.org/officeDocument/2006/relationships/image" Target="../media/image1410.png"/><Relationship Id="rId2" Type="http://schemas.openxmlformats.org/officeDocument/2006/relationships/image" Target="../media/image242.png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32" Type="http://schemas.openxmlformats.org/officeDocument/2006/relationships/image" Target="../media/image1310.png"/><Relationship Id="rId5" Type="http://schemas.openxmlformats.org/officeDocument/2006/relationships/image" Target="../media/image511.png"/><Relationship Id="rId31" Type="http://schemas.openxmlformats.org/officeDocument/2006/relationships/image" Target="../media/image1200.png"/><Relationship Id="rId4" Type="http://schemas.openxmlformats.org/officeDocument/2006/relationships/image" Target="../media/image413.png"/><Relationship Id="rId9" Type="http://schemas.openxmlformats.org/officeDocument/2006/relationships/image" Target="../media/image901.png"/><Relationship Id="rId30" Type="http://schemas.openxmlformats.org/officeDocument/2006/relationships/image" Target="../media/image110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1.png"/><Relationship Id="rId3" Type="http://schemas.openxmlformats.org/officeDocument/2006/relationships/image" Target="../media/image1000.png"/><Relationship Id="rId7" Type="http://schemas.openxmlformats.org/officeDocument/2006/relationships/image" Target="../media/image1610.png"/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image" Target="../media/image1211.png"/><Relationship Id="rId4" Type="http://schemas.openxmlformats.org/officeDocument/2006/relationships/image" Target="../media/image1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34" Type="http://schemas.openxmlformats.org/officeDocument/2006/relationships/image" Target="../media/image209.png"/><Relationship Id="rId7" Type="http://schemas.openxmlformats.org/officeDocument/2006/relationships/image" Target="../media/image614.png"/><Relationship Id="rId33" Type="http://schemas.openxmlformats.org/officeDocument/2006/relationships/image" Target="../media/image601.png"/><Relationship Id="rId2" Type="http://schemas.openxmlformats.org/officeDocument/2006/relationships/notesSlide" Target="../notesSlides/notesSlide72.xml"/><Relationship Id="rId29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2.png"/><Relationship Id="rId32" Type="http://schemas.openxmlformats.org/officeDocument/2006/relationships/image" Target="../media/image501.png"/><Relationship Id="rId5" Type="http://schemas.openxmlformats.org/officeDocument/2006/relationships/image" Target="../media/image414.png"/><Relationship Id="rId31" Type="http://schemas.openxmlformats.org/officeDocument/2006/relationships/image" Target="../media/image402.png"/><Relationship Id="rId4" Type="http://schemas.openxmlformats.org/officeDocument/2006/relationships/image" Target="../media/image316.png"/><Relationship Id="rId30" Type="http://schemas.openxmlformats.org/officeDocument/2006/relationships/image" Target="../media/image301.png"/></Relationships>
</file>

<file path=ppt/slides/_rels/slide8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16.png"/><Relationship Id="rId34" Type="http://schemas.openxmlformats.org/officeDocument/2006/relationships/image" Target="../media/image601.png"/><Relationship Id="rId3" Type="http://schemas.openxmlformats.org/officeDocument/2006/relationships/image" Target="../media/image316.png"/><Relationship Id="rId42" Type="http://schemas.openxmlformats.org/officeDocument/2006/relationships/image" Target="../media/image219.png"/><Relationship Id="rId38" Type="http://schemas.openxmlformats.org/officeDocument/2006/relationships/image" Target="../media/image215.png"/><Relationship Id="rId2" Type="http://schemas.openxmlformats.org/officeDocument/2006/relationships/notesSlide" Target="../notesSlides/notesSlide73.xml"/><Relationship Id="rId29" Type="http://schemas.openxmlformats.org/officeDocument/2006/relationships/image" Target="../media/image2010.png"/><Relationship Id="rId41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501.png"/><Relationship Id="rId6" Type="http://schemas.openxmlformats.org/officeDocument/2006/relationships/image" Target="../media/image614.png"/><Relationship Id="rId37" Type="http://schemas.openxmlformats.org/officeDocument/2006/relationships/image" Target="../media/image214.png"/><Relationship Id="rId40" Type="http://schemas.openxmlformats.org/officeDocument/2006/relationships/image" Target="../media/image217.png"/><Relationship Id="rId36" Type="http://schemas.openxmlformats.org/officeDocument/2006/relationships/image" Target="../media/image213.png"/><Relationship Id="rId5" Type="http://schemas.openxmlformats.org/officeDocument/2006/relationships/image" Target="../media/image512.png"/><Relationship Id="rId31" Type="http://schemas.openxmlformats.org/officeDocument/2006/relationships/image" Target="../media/image402.png"/><Relationship Id="rId44" Type="http://schemas.openxmlformats.org/officeDocument/2006/relationships/image" Target="../media/image222.png"/><Relationship Id="rId30" Type="http://schemas.openxmlformats.org/officeDocument/2006/relationships/image" Target="../media/image301.png"/><Relationship Id="rId35" Type="http://schemas.openxmlformats.org/officeDocument/2006/relationships/image" Target="../media/image243.png"/><Relationship Id="rId43" Type="http://schemas.openxmlformats.org/officeDocument/2006/relationships/image" Target="../media/image22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1.png"/><Relationship Id="rId3" Type="http://schemas.openxmlformats.org/officeDocument/2006/relationships/image" Target="../media/image1600.png"/><Relationship Id="rId7" Type="http://schemas.openxmlformats.org/officeDocument/2006/relationships/image" Target="../media/image231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0.png"/><Relationship Id="rId5" Type="http://schemas.openxmlformats.org/officeDocument/2006/relationships/image" Target="../media/image1930.png"/><Relationship Id="rId15" Type="http://schemas.openxmlformats.org/officeDocument/2006/relationships/image" Target="../media/image1300.png"/><Relationship Id="rId19" Type="http://schemas.openxmlformats.org/officeDocument/2006/relationships/image" Target="../media/image271.png"/><Relationship Id="rId4" Type="http://schemas.openxmlformats.org/officeDocument/2006/relationships/image" Target="../media/image181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1.png"/><Relationship Id="rId18" Type="http://schemas.openxmlformats.org/officeDocument/2006/relationships/image" Target="../media/image231.png"/><Relationship Id="rId26" Type="http://schemas.openxmlformats.org/officeDocument/2006/relationships/image" Target="../media/image245.png"/><Relationship Id="rId3" Type="http://schemas.openxmlformats.org/officeDocument/2006/relationships/image" Target="../media/image2011.png"/><Relationship Id="rId21" Type="http://schemas.openxmlformats.org/officeDocument/2006/relationships/image" Target="../media/image234.png"/><Relationship Id="rId34" Type="http://schemas.openxmlformats.org/officeDocument/2006/relationships/image" Target="../media/image255.png"/><Relationship Id="rId7" Type="http://schemas.openxmlformats.org/officeDocument/2006/relationships/image" Target="../media/image813.png"/><Relationship Id="rId12" Type="http://schemas.openxmlformats.org/officeDocument/2006/relationships/image" Target="../media/image1212.png"/><Relationship Id="rId17" Type="http://schemas.openxmlformats.org/officeDocument/2006/relationships/image" Target="../media/image229.png"/><Relationship Id="rId25" Type="http://schemas.openxmlformats.org/officeDocument/2006/relationships/image" Target="../media/image238.png"/><Relationship Id="rId33" Type="http://schemas.openxmlformats.org/officeDocument/2006/relationships/image" Target="../media/image254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228.png"/><Relationship Id="rId20" Type="http://schemas.openxmlformats.org/officeDocument/2006/relationships/image" Target="../media/image233.png"/><Relationship Id="rId29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11" Type="http://schemas.openxmlformats.org/officeDocument/2006/relationships/image" Target="../media/image1112.png"/><Relationship Id="rId24" Type="http://schemas.openxmlformats.org/officeDocument/2006/relationships/image" Target="../media/image237.png"/><Relationship Id="rId32" Type="http://schemas.openxmlformats.org/officeDocument/2006/relationships/image" Target="../media/image253.png"/><Relationship Id="rId5" Type="http://schemas.openxmlformats.org/officeDocument/2006/relationships/image" Target="../media/image615.png"/><Relationship Id="rId15" Type="http://schemas.openxmlformats.org/officeDocument/2006/relationships/image" Target="../media/image227.png"/><Relationship Id="rId23" Type="http://schemas.openxmlformats.org/officeDocument/2006/relationships/image" Target="../media/image236.png"/><Relationship Id="rId28" Type="http://schemas.openxmlformats.org/officeDocument/2006/relationships/image" Target="../media/image247.png"/><Relationship Id="rId10" Type="http://schemas.openxmlformats.org/officeDocument/2006/relationships/image" Target="../media/image1012.png"/><Relationship Id="rId19" Type="http://schemas.openxmlformats.org/officeDocument/2006/relationships/image" Target="../media/image232.png"/><Relationship Id="rId31" Type="http://schemas.openxmlformats.org/officeDocument/2006/relationships/image" Target="../media/image252.png"/><Relationship Id="rId4" Type="http://schemas.openxmlformats.org/officeDocument/2006/relationships/image" Target="../media/image513.png"/><Relationship Id="rId9" Type="http://schemas.openxmlformats.org/officeDocument/2006/relationships/image" Target="../media/image913.png"/><Relationship Id="rId14" Type="http://schemas.openxmlformats.org/officeDocument/2006/relationships/image" Target="../media/image1411.png"/><Relationship Id="rId22" Type="http://schemas.openxmlformats.org/officeDocument/2006/relationships/image" Target="../media/image235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35" Type="http://schemas.openxmlformats.org/officeDocument/2006/relationships/image" Target="../media/image25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12.png"/><Relationship Id="rId26" Type="http://schemas.openxmlformats.org/officeDocument/2006/relationships/image" Target="../media/image272.png"/><Relationship Id="rId13" Type="http://schemas.openxmlformats.org/officeDocument/2006/relationships/image" Target="../media/image1400.png"/><Relationship Id="rId3" Type="http://schemas.openxmlformats.org/officeDocument/2006/relationships/image" Target="../media/image258.png"/><Relationship Id="rId21" Type="http://schemas.openxmlformats.org/officeDocument/2006/relationships/image" Target="../media/image2211.png"/><Relationship Id="rId25" Type="http://schemas.openxmlformats.org/officeDocument/2006/relationships/image" Target="../media/image262.png"/><Relationship Id="rId12" Type="http://schemas.openxmlformats.org/officeDocument/2006/relationships/image" Target="../media/image1301.png"/><Relationship Id="rId17" Type="http://schemas.openxmlformats.org/officeDocument/2006/relationships/image" Target="../media/image1910.png"/><Relationship Id="rId2" Type="http://schemas.openxmlformats.org/officeDocument/2006/relationships/notesSlide" Target="../notesSlides/notesSlide79.xml"/><Relationship Id="rId20" Type="http://schemas.openxmlformats.org/officeDocument/2006/relationships/image" Target="../media/image91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520.png"/><Relationship Id="rId11" Type="http://schemas.openxmlformats.org/officeDocument/2006/relationships/image" Target="../media/image1201.png"/><Relationship Id="rId23" Type="http://schemas.openxmlformats.org/officeDocument/2006/relationships/image" Target="../media/image2450.png"/><Relationship Id="rId19" Type="http://schemas.openxmlformats.org/officeDocument/2006/relationships/image" Target="../media/image2000.png"/><Relationship Id="rId4" Type="http://schemas.openxmlformats.org/officeDocument/2006/relationships/image" Target="../media/image415.png"/><Relationship Id="rId22" Type="http://schemas.openxmlformats.org/officeDocument/2006/relationships/image" Target="../media/image2311.png"/><Relationship Id="rId27" Type="http://schemas.openxmlformats.org/officeDocument/2006/relationships/image" Target="../media/image1611.png"/><Relationship Id="rId9" Type="http://schemas.openxmlformats.org/officeDocument/2006/relationships/image" Target="../media/image100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9251" y="5849989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 slides were adapted/taken from various sources, including Andrew Ng’s Coursera lectures</a:t>
            </a:r>
          </a:p>
        </p:txBody>
      </p:sp>
    </p:spTree>
    <p:extLst>
      <p:ext uri="{BB962C8B-B14F-4D97-AF65-F5344CB8AC3E}">
        <p14:creationId xmlns:p14="http://schemas.microsoft.com/office/powerpoint/2010/main" val="350072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226"/>
            <a:ext cx="10515600" cy="854075"/>
          </a:xfrm>
        </p:spPr>
        <p:txBody>
          <a:bodyPr/>
          <a:lstStyle/>
          <a:p>
            <a:pPr algn="ctr"/>
            <a:r>
              <a:rPr lang="en-US" dirty="0"/>
              <a:t>Forward Propagation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93" y="1057221"/>
            <a:ext cx="7951013" cy="541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951188"/>
                <a:ext cx="10629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51188"/>
                <a:ext cx="106299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478816"/>
                <a:ext cx="7966781" cy="1298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78816"/>
                <a:ext cx="7966781" cy="1298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3777185"/>
                <a:ext cx="107061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*this is the cost for a single sample.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 samples one needs to calculate the average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77185"/>
                <a:ext cx="10706100" cy="954107"/>
              </a:xfrm>
              <a:prstGeom prst="rect">
                <a:avLst/>
              </a:prstGeom>
              <a:blipFill>
                <a:blip r:embed="rId5"/>
                <a:stretch>
                  <a:fillRect l="-1196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7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0300"/>
            <a:ext cx="10515600" cy="828675"/>
          </a:xfrm>
        </p:spPr>
        <p:txBody>
          <a:bodyPr/>
          <a:lstStyle/>
          <a:p>
            <a:pPr algn="ctr"/>
            <a:r>
              <a:rPr lang="en-US" dirty="0"/>
              <a:t>Backpropagation Through Time (BPTT)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35" y="920999"/>
            <a:ext cx="8328678" cy="56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1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7424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Backpropagation Through Time (BPTT)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43" y="920999"/>
            <a:ext cx="8291370" cy="56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8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739775"/>
          </a:xfrm>
        </p:spPr>
        <p:txBody>
          <a:bodyPr/>
          <a:lstStyle/>
          <a:p>
            <a:pPr algn="ctr"/>
            <a:r>
              <a:rPr lang="en-US" dirty="0"/>
              <a:t>Backpropagation Through Time (BPTT)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743" y="1086099"/>
            <a:ext cx="8014513" cy="54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pPr algn="ctr"/>
            <a:r>
              <a:rPr lang="en-US" dirty="0"/>
              <a:t>Backpropagation Through Time (BPTT)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39" y="1117600"/>
            <a:ext cx="8067521" cy="54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5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Presentation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016000"/>
            <a:ext cx="11290300" cy="57150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Motivation – why use RNNs?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RNN – structure and notation</a:t>
            </a:r>
          </a:p>
          <a:p>
            <a:pPr lvl="0"/>
            <a:r>
              <a:rPr lang="en-US" dirty="0"/>
              <a:t>Text analysis using RNNs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Language modeling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Generating novel sequences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Dealing with long-term dependencies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GRU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LSTM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Bidirectional RNNs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 embeddings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Embeddings – why use them?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Creating word embeddings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Word2Vec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Negative sampling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GloVe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Autoencoders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De-noising images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captioning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translation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model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Beam search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Attention models</a:t>
            </a:r>
          </a:p>
        </p:txBody>
      </p:sp>
    </p:spTree>
    <p:extLst>
      <p:ext uri="{BB962C8B-B14F-4D97-AF65-F5344CB8AC3E}">
        <p14:creationId xmlns:p14="http://schemas.microsoft.com/office/powerpoint/2010/main" val="119513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Language Modeling with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use RNNs for sequence generation (e.g. completing sentences)</a:t>
            </a:r>
          </a:p>
          <a:p>
            <a:r>
              <a:rPr lang="en-US" dirty="0"/>
              <a:t>For this, we need to train the RNN to function as a language model</a:t>
            </a:r>
          </a:p>
          <a:p>
            <a:pPr lvl="1"/>
            <a:r>
              <a:rPr lang="en-US" dirty="0"/>
              <a:t>Know the probabilities of terms (and sequences of terms) to appear </a:t>
            </a:r>
          </a:p>
          <a:p>
            <a:pPr lvl="1"/>
            <a:r>
              <a:rPr lang="en-US" dirty="0"/>
              <a:t>(you learned about this in Information Retrieval)</a:t>
            </a:r>
          </a:p>
          <a:p>
            <a:r>
              <a:rPr lang="en-US" dirty="0"/>
              <a:t>This requires a </a:t>
            </a:r>
            <a:r>
              <a:rPr lang="en-US" u="sng" dirty="0"/>
              <a:t>large</a:t>
            </a:r>
            <a:r>
              <a:rPr lang="en-US" dirty="0"/>
              <a:t> training corpus</a:t>
            </a:r>
          </a:p>
        </p:txBody>
      </p:sp>
    </p:spTree>
    <p:extLst>
      <p:ext uri="{BB962C8B-B14F-4D97-AF65-F5344CB8AC3E}">
        <p14:creationId xmlns:p14="http://schemas.microsoft.com/office/powerpoint/2010/main" val="1119837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Language Modeling with RNN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6001" y="2953097"/>
            <a:ext cx="9288352" cy="3491070"/>
            <a:chOff x="1201782" y="1655554"/>
            <a:chExt cx="9348595" cy="3459914"/>
          </a:xfrm>
        </p:grpSpPr>
        <p:grpSp>
          <p:nvGrpSpPr>
            <p:cNvPr id="5" name="Group 4"/>
            <p:cNvGrpSpPr/>
            <p:nvPr/>
          </p:nvGrpSpPr>
          <p:grpSpPr>
            <a:xfrm>
              <a:off x="1201782" y="1655554"/>
              <a:ext cx="9348595" cy="3459914"/>
              <a:chOff x="1201782" y="610526"/>
              <a:chExt cx="9348595" cy="345991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201782" y="610526"/>
                <a:ext cx="9348595" cy="3459914"/>
                <a:chOff x="182880" y="479897"/>
                <a:chExt cx="9348595" cy="345991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7" name="Group 16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52" name="Oval 51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1588653" y="3543272"/>
                      <a:ext cx="793147" cy="3965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8653" y="3543272"/>
                      <a:ext cx="793147" cy="39653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2" name="Group 21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2625727" y="3543272"/>
                      <a:ext cx="1685874" cy="3965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5727" y="3543272"/>
                      <a:ext cx="1685874" cy="39653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7" name="Group 26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2" name="Oval 41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8" name="Straight Arrow Connector 27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117255" y="3518653"/>
                      <a:ext cx="1685874" cy="3965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7255" y="3518653"/>
                      <a:ext cx="1685874" cy="39653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2" name="Group 31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7" name="Oval 3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7759575" y="3518653"/>
                      <a:ext cx="1771900" cy="3965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&lt;8&gt;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4" name="TextBox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575" y="3518653"/>
                      <a:ext cx="1771900" cy="39653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" name="Straight Arrow Connector 10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Arrow Connector 5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838200" y="1714603"/>
            <a:ext cx="890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sentence: “The brown fox jumped over the lazy dog. &lt;EOS&gt;”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63993" y="2519062"/>
            <a:ext cx="181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Softmax of size V</a:t>
            </a:r>
          </a:p>
        </p:txBody>
      </p:sp>
    </p:spTree>
    <p:extLst>
      <p:ext uri="{BB962C8B-B14F-4D97-AF65-F5344CB8AC3E}">
        <p14:creationId xmlns:p14="http://schemas.microsoft.com/office/powerpoint/2010/main" val="153141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Language Modeling with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8845" y="2254377"/>
                <a:ext cx="511377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45" y="2254377"/>
                <a:ext cx="5113772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8845" y="4099652"/>
                <a:ext cx="3861378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45" y="4099652"/>
                <a:ext cx="3861378" cy="988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92200" y="1731157"/>
            <a:ext cx="5090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loss function for each input: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200" y="3576432"/>
            <a:ext cx="5090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overall cost function:</a:t>
            </a:r>
          </a:p>
        </p:txBody>
      </p:sp>
    </p:spTree>
    <p:extLst>
      <p:ext uri="{BB962C8B-B14F-4D97-AF65-F5344CB8AC3E}">
        <p14:creationId xmlns:p14="http://schemas.microsoft.com/office/powerpoint/2010/main" val="29379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Presentation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016000"/>
            <a:ext cx="11290300" cy="57150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Motivation – why use RNNs?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RNN – structure and notation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 analysis using RNNs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Language modeling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Generating novel sequences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Dealing with long-term dependencies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GRU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LSTM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Bidirectional RNNs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 embeddings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Embeddings – why use them?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Creating word embeddings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Word2Vec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Negative sampling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GloVe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Autoencoders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De-noising images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captioning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translation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model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Beam search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Attention models</a:t>
            </a:r>
          </a:p>
        </p:txBody>
      </p:sp>
    </p:spTree>
    <p:extLst>
      <p:ext uri="{BB962C8B-B14F-4D97-AF65-F5344CB8AC3E}">
        <p14:creationId xmlns:p14="http://schemas.microsoft.com/office/powerpoint/2010/main" val="1548577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Generating Novel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21271"/>
            <a:ext cx="10998200" cy="19843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At every step, you sample from the softmax based the probability of the trained language model</a:t>
            </a:r>
          </a:p>
          <a:p>
            <a:r>
              <a:rPr lang="en-US" dirty="0"/>
              <a:t>The output of step </a:t>
            </a:r>
            <a:r>
              <a:rPr lang="en-US" i="1" dirty="0"/>
              <a:t>t</a:t>
            </a:r>
            <a:r>
              <a:rPr lang="en-US" dirty="0"/>
              <a:t> is the input of step </a:t>
            </a:r>
            <a:r>
              <a:rPr lang="en-US" i="1" dirty="0"/>
              <a:t>t+1</a:t>
            </a:r>
          </a:p>
          <a:p>
            <a:r>
              <a:rPr lang="en-US" dirty="0"/>
              <a:t>How does the network know when to stop?</a:t>
            </a:r>
          </a:p>
          <a:p>
            <a:pPr lvl="1"/>
            <a:r>
              <a:rPr lang="en-US" dirty="0"/>
              <a:t>One option is to include the &lt;EOS&gt; token in the vocabulary</a:t>
            </a:r>
          </a:p>
          <a:p>
            <a:pPr lvl="1"/>
            <a:r>
              <a:rPr lang="en-US" dirty="0"/>
              <a:t>Another is to build a character level RNN and stop </a:t>
            </a:r>
            <a:r>
              <a:rPr lang="en-US"/>
              <a:t>when reaching </a:t>
            </a:r>
            <a:r>
              <a:rPr lang="en-US" dirty="0"/>
              <a:t>“.”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/>
              <p:nvPr/>
            </p:nvSpPr>
            <p:spPr>
              <a:xfrm>
                <a:off x="1185040" y="2818092"/>
                <a:ext cx="7761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040" y="2818092"/>
                <a:ext cx="776116" cy="429219"/>
              </a:xfrm>
              <a:prstGeom prst="rect">
                <a:avLst/>
              </a:prstGeom>
              <a:blipFill>
                <a:blip r:embed="rId3"/>
                <a:stretch>
                  <a:fillRect r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5165CEB-EA61-4F35-BD8D-4A2B88AE5158}"/>
              </a:ext>
            </a:extLst>
          </p:cNvPr>
          <p:cNvSpPr/>
          <p:nvPr/>
        </p:nvSpPr>
        <p:spPr>
          <a:xfrm>
            <a:off x="2748092" y="2743529"/>
            <a:ext cx="782545" cy="67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CF716A-FC45-4A96-A3C4-4590E254E0BE}"/>
              </a:ext>
            </a:extLst>
          </p:cNvPr>
          <p:cNvCxnSpPr/>
          <p:nvPr/>
        </p:nvCxnSpPr>
        <p:spPr>
          <a:xfrm>
            <a:off x="2185724" y="3016095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/>
              <p:nvPr/>
            </p:nvSpPr>
            <p:spPr>
              <a:xfrm>
                <a:off x="2748092" y="3952841"/>
                <a:ext cx="7772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092" y="3952841"/>
                <a:ext cx="777216" cy="429219"/>
              </a:xfrm>
              <a:prstGeom prst="rect">
                <a:avLst/>
              </a:prstGeom>
              <a:blipFill>
                <a:blip r:embed="rId4"/>
                <a:stretch>
                  <a:fillRect r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V="1">
            <a:off x="3136711" y="3483333"/>
            <a:ext cx="0" cy="46950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DF265AD-6692-4C72-BF27-9FC560A001EF}"/>
              </a:ext>
            </a:extLst>
          </p:cNvPr>
          <p:cNvSpPr/>
          <p:nvPr/>
        </p:nvSpPr>
        <p:spPr>
          <a:xfrm>
            <a:off x="4075972" y="2743528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103619-97CA-4DE4-BA0D-BE77FE3E94AF}"/>
              </a:ext>
            </a:extLst>
          </p:cNvPr>
          <p:cNvCxnSpPr/>
          <p:nvPr/>
        </p:nvCxnSpPr>
        <p:spPr>
          <a:xfrm flipV="1">
            <a:off x="4464580" y="3487274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E1186-68B1-4273-9A26-27F94F88CBA1}"/>
              </a:ext>
            </a:extLst>
          </p:cNvPr>
          <p:cNvSpPr/>
          <p:nvPr/>
        </p:nvSpPr>
        <p:spPr>
          <a:xfrm>
            <a:off x="8653693" y="2743528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/>
              <p:nvPr/>
            </p:nvSpPr>
            <p:spPr>
              <a:xfrm>
                <a:off x="8280349" y="1679738"/>
                <a:ext cx="1749414" cy="740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349" y="1679738"/>
                <a:ext cx="1749414" cy="740205"/>
              </a:xfrm>
              <a:prstGeom prst="rect">
                <a:avLst/>
              </a:prstGeom>
              <a:blipFill>
                <a:blip r:embed="rId5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8AB941-9FCD-4BAE-A7A2-81ED88E7D61B}"/>
              </a:ext>
            </a:extLst>
          </p:cNvPr>
          <p:cNvCxnSpPr/>
          <p:nvPr/>
        </p:nvCxnSpPr>
        <p:spPr>
          <a:xfrm flipV="1">
            <a:off x="9042301" y="3514562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9641A4-2548-4573-9A36-0482F640CD01}"/>
              </a:ext>
            </a:extLst>
          </p:cNvPr>
          <p:cNvCxnSpPr/>
          <p:nvPr/>
        </p:nvCxnSpPr>
        <p:spPr>
          <a:xfrm flipV="1">
            <a:off x="9052021" y="2171069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/>
              <p:nvPr/>
            </p:nvSpPr>
            <p:spPr>
              <a:xfrm>
                <a:off x="7040116" y="2753178"/>
                <a:ext cx="728381" cy="683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116" y="2753178"/>
                <a:ext cx="728381" cy="6838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1FAD50-163E-4BEC-8D17-1425C953160F}"/>
              </a:ext>
            </a:extLst>
          </p:cNvPr>
          <p:cNvCxnSpPr/>
          <p:nvPr/>
        </p:nvCxnSpPr>
        <p:spPr>
          <a:xfrm flipV="1">
            <a:off x="3122890" y="2122444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6EE8A5-6091-4877-A864-A7EC1CDAB9B6}"/>
              </a:ext>
            </a:extLst>
          </p:cNvPr>
          <p:cNvCxnSpPr/>
          <p:nvPr/>
        </p:nvCxnSpPr>
        <p:spPr>
          <a:xfrm flipV="1">
            <a:off x="4450760" y="2126384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/>
              <p:nvPr/>
            </p:nvSpPr>
            <p:spPr>
              <a:xfrm>
                <a:off x="2540790" y="1591640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90" y="1591640"/>
                <a:ext cx="1566875" cy="728966"/>
              </a:xfrm>
              <a:prstGeom prst="rect">
                <a:avLst/>
              </a:prstGeom>
              <a:blipFill>
                <a:blip r:embed="rId7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/>
              <p:nvPr/>
            </p:nvSpPr>
            <p:spPr>
              <a:xfrm>
                <a:off x="3896053" y="1562487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053" y="1562487"/>
                <a:ext cx="1566877" cy="728966"/>
              </a:xfrm>
              <a:prstGeom prst="rect">
                <a:avLst/>
              </a:prstGeom>
              <a:blipFill>
                <a:blip r:embed="rId8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91FEB8-8D3E-4092-A3F7-27FA4795951A}"/>
              </a:ext>
            </a:extLst>
          </p:cNvPr>
          <p:cNvCxnSpPr/>
          <p:nvPr/>
        </p:nvCxnSpPr>
        <p:spPr>
          <a:xfrm>
            <a:off x="3606211" y="3032704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D0B54D-5BE8-4F07-A899-0F1D8A25F12E}"/>
              </a:ext>
            </a:extLst>
          </p:cNvPr>
          <p:cNvCxnSpPr/>
          <p:nvPr/>
        </p:nvCxnSpPr>
        <p:spPr>
          <a:xfrm>
            <a:off x="4921309" y="3032704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338A21-4551-4137-8BA7-E7AB4E54F3EF}"/>
              </a:ext>
            </a:extLst>
          </p:cNvPr>
          <p:cNvCxnSpPr/>
          <p:nvPr/>
        </p:nvCxnSpPr>
        <p:spPr>
          <a:xfrm>
            <a:off x="8163399" y="3032704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E191043-9936-4723-8FA6-1A0E97C46438}"/>
              </a:ext>
            </a:extLst>
          </p:cNvPr>
          <p:cNvSpPr/>
          <p:nvPr/>
        </p:nvSpPr>
        <p:spPr>
          <a:xfrm>
            <a:off x="5427769" y="2743528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D3C20F-90F1-4D2B-8AAF-05E1DD9C88B6}"/>
              </a:ext>
            </a:extLst>
          </p:cNvPr>
          <p:cNvCxnSpPr/>
          <p:nvPr/>
        </p:nvCxnSpPr>
        <p:spPr>
          <a:xfrm flipV="1">
            <a:off x="5816377" y="3518502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19E60C-25A7-4056-856B-F9AB0C2C6FCE}"/>
              </a:ext>
            </a:extLst>
          </p:cNvPr>
          <p:cNvCxnSpPr/>
          <p:nvPr/>
        </p:nvCxnSpPr>
        <p:spPr>
          <a:xfrm flipV="1">
            <a:off x="5802557" y="2157612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/>
              <p:nvPr/>
            </p:nvSpPr>
            <p:spPr>
              <a:xfrm>
                <a:off x="5427963" y="1593715"/>
                <a:ext cx="962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963" y="1593715"/>
                <a:ext cx="962636" cy="461665"/>
              </a:xfrm>
              <a:prstGeom prst="rect">
                <a:avLst/>
              </a:prstGeom>
              <a:blipFill>
                <a:blip r:embed="rId9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82C60C-672B-4093-A940-B6C6B5BDA045}"/>
              </a:ext>
            </a:extLst>
          </p:cNvPr>
          <p:cNvCxnSpPr/>
          <p:nvPr/>
        </p:nvCxnSpPr>
        <p:spPr>
          <a:xfrm>
            <a:off x="6297820" y="3050077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/>
              <p:nvPr/>
            </p:nvSpPr>
            <p:spPr>
              <a:xfrm>
                <a:off x="2758694" y="2840221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694" y="2840221"/>
                <a:ext cx="90544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/>
              <p:nvPr/>
            </p:nvSpPr>
            <p:spPr>
              <a:xfrm>
                <a:off x="4080701" y="2840221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701" y="2840221"/>
                <a:ext cx="90544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/>
              <p:nvPr/>
            </p:nvSpPr>
            <p:spPr>
              <a:xfrm>
                <a:off x="5422742" y="2840221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742" y="2840221"/>
                <a:ext cx="90544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/>
              <p:nvPr/>
            </p:nvSpPr>
            <p:spPr>
              <a:xfrm>
                <a:off x="8566929" y="2843298"/>
                <a:ext cx="1017586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929" y="2843298"/>
                <a:ext cx="1017586" cy="4687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: Shape 78">
            <a:extLst>
              <a:ext uri="{FF2B5EF4-FFF2-40B4-BE49-F238E27FC236}">
                <a16:creationId xmlns:a16="http://schemas.microsoft.com/office/drawing/2014/main" id="{EC546803-3AD0-4D45-9048-BB74E94580B4}"/>
              </a:ext>
            </a:extLst>
          </p:cNvPr>
          <p:cNvSpPr/>
          <p:nvPr/>
        </p:nvSpPr>
        <p:spPr>
          <a:xfrm>
            <a:off x="3264586" y="2114463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79">
            <a:extLst>
              <a:ext uri="{FF2B5EF4-FFF2-40B4-BE49-F238E27FC236}">
                <a16:creationId xmlns:a16="http://schemas.microsoft.com/office/drawing/2014/main" id="{A6516E0A-3641-43D2-A803-94B786A7FC5B}"/>
              </a:ext>
            </a:extLst>
          </p:cNvPr>
          <p:cNvSpPr/>
          <p:nvPr/>
        </p:nvSpPr>
        <p:spPr>
          <a:xfrm>
            <a:off x="4603407" y="2167193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80">
            <a:extLst>
              <a:ext uri="{FF2B5EF4-FFF2-40B4-BE49-F238E27FC236}">
                <a16:creationId xmlns:a16="http://schemas.microsoft.com/office/drawing/2014/main" id="{384D1F39-6BEF-4E89-8D23-306D09CBC7B5}"/>
              </a:ext>
            </a:extLst>
          </p:cNvPr>
          <p:cNvSpPr/>
          <p:nvPr/>
        </p:nvSpPr>
        <p:spPr>
          <a:xfrm>
            <a:off x="5980012" y="2186646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7B57B3-D09E-4BC5-9293-18DD86237A0F}"/>
              </a:ext>
            </a:extLst>
          </p:cNvPr>
          <p:cNvCxnSpPr/>
          <p:nvPr/>
        </p:nvCxnSpPr>
        <p:spPr>
          <a:xfrm flipV="1">
            <a:off x="7190975" y="3548674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/>
              <p:nvPr/>
            </p:nvSpPr>
            <p:spPr>
              <a:xfrm>
                <a:off x="3783304" y="3928650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304" y="3928650"/>
                <a:ext cx="1566875" cy="728966"/>
              </a:xfrm>
              <a:prstGeom prst="rect">
                <a:avLst/>
              </a:prstGeom>
              <a:blipFill>
                <a:blip r:embed="rId14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/>
              <p:nvPr/>
            </p:nvSpPr>
            <p:spPr>
              <a:xfrm>
                <a:off x="5246062" y="3943093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062" y="3943093"/>
                <a:ext cx="1566877" cy="728966"/>
              </a:xfrm>
              <a:prstGeom prst="rect">
                <a:avLst/>
              </a:prstGeom>
              <a:blipFill>
                <a:blip r:embed="rId15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/>
              <p:nvPr/>
            </p:nvSpPr>
            <p:spPr>
              <a:xfrm>
                <a:off x="8404005" y="3920395"/>
                <a:ext cx="1358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−1&gt;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005" y="3920395"/>
                <a:ext cx="1358512" cy="461665"/>
              </a:xfrm>
              <a:prstGeom prst="rect">
                <a:avLst/>
              </a:prstGeom>
              <a:blipFill>
                <a:blip r:embed="rId16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367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1"/>
            <a:ext cx="12114196" cy="947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algn="ctr"/>
            <a:r>
              <a:rPr lang="en-US" dirty="0">
                <a:latin typeface="+mj-lt"/>
                <a:ea typeface="+mj-ea"/>
                <a:cs typeface="+mj-cs"/>
              </a:rPr>
              <a:t>Sequence</a:t>
            </a:r>
            <a:r>
              <a:rPr lang="en-US" dirty="0"/>
              <a:t> </a:t>
            </a:r>
            <a:r>
              <a:rPr lang="en-US" dirty="0">
                <a:latin typeface="+mj-lt"/>
                <a:ea typeface="+mj-ea"/>
                <a:cs typeface="+mj-cs"/>
              </a:rPr>
              <a:t>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" y="2328640"/>
            <a:ext cx="57302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panose="02040604050505020304" pitchFamily="18" charset="0"/>
              </a:rPr>
              <a:t>President </a:t>
            </a:r>
            <a:r>
              <a:rPr lang="en-US" sz="2000" dirty="0" err="1">
                <a:latin typeface="Century Schoolbook" panose="02040604050505020304" pitchFamily="18" charset="0"/>
              </a:rPr>
              <a:t>enrique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peña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nieto</a:t>
            </a:r>
            <a:r>
              <a:rPr lang="en-US" sz="2000" dirty="0">
                <a:latin typeface="Century Schoolbook" panose="02040604050505020304" pitchFamily="18" charset="0"/>
              </a:rPr>
              <a:t>, announced </a:t>
            </a:r>
            <a:r>
              <a:rPr lang="en-US" sz="2000" dirty="0" err="1">
                <a:latin typeface="Century Schoolbook" panose="02040604050505020304" pitchFamily="18" charset="0"/>
              </a:rPr>
              <a:t>sench’s</a:t>
            </a:r>
            <a:r>
              <a:rPr lang="en-US" sz="2000" dirty="0">
                <a:latin typeface="Century Schoolbook" panose="02040604050505020304" pitchFamily="18" charset="0"/>
              </a:rPr>
              <a:t> sulk former coming football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 paring. 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“I was not at all surprised,” said </a:t>
            </a:r>
            <a:r>
              <a:rPr lang="en-US" sz="2000" dirty="0" err="1">
                <a:latin typeface="Century Schoolbook" panose="02040604050505020304" pitchFamily="18" charset="0"/>
              </a:rPr>
              <a:t>hich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.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“Concussion epidemic”, to be examined. 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T</a:t>
            </a:r>
            <a:r>
              <a:rPr lang="en-US" sz="2000">
                <a:latin typeface="Century Schoolbook" panose="02040604050505020304" pitchFamily="18" charset="0"/>
              </a:rPr>
              <a:t>he </a:t>
            </a:r>
            <a:r>
              <a:rPr lang="en-US" sz="2000" dirty="0">
                <a:latin typeface="Century Schoolbook" panose="02040604050505020304" pitchFamily="18" charset="0"/>
              </a:rPr>
              <a:t>gray football the told some and this has on the </a:t>
            </a:r>
            <a:r>
              <a:rPr lang="en-US" sz="2000" dirty="0" err="1">
                <a:latin typeface="Century Schoolbook" panose="02040604050505020304" pitchFamily="18" charset="0"/>
              </a:rPr>
              <a:t>uefa</a:t>
            </a:r>
            <a:r>
              <a:rPr lang="en-US" sz="2000" dirty="0">
                <a:latin typeface="Century Schoolbook" panose="02040604050505020304" pitchFamily="18" charset="0"/>
              </a:rPr>
              <a:t> icon, should money as.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8003" y="1297203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News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0840" y="1297203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Shakespeare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0224" y="2371280"/>
            <a:ext cx="57176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The mortal moon hath her eclipse in love.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And subject of this thou art another this fold.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When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besser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be my love to me see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sabl’s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For whose are ruse of mine eyes heaves.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700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Presentation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016000"/>
            <a:ext cx="11290300" cy="57150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Motivation – why use RNNs?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RNN – structure and notation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 analysis using RNNs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Language modeling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Generating novel sequences</a:t>
            </a:r>
          </a:p>
          <a:p>
            <a:pPr lvl="0"/>
            <a:r>
              <a:rPr lang="en-US" dirty="0"/>
              <a:t>Dealing with long-term dependencies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GRU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LSTM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Bidirectional RNNs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 embeddings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Embeddings – why use them?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Creating word embeddings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Word2Vec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Negative sampling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GloVe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Autoencoders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De-noising images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captioning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translation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model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Beam search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Attention models</a:t>
            </a:r>
          </a:p>
        </p:txBody>
      </p:sp>
    </p:spTree>
    <p:extLst>
      <p:ext uri="{BB962C8B-B14F-4D97-AF65-F5344CB8AC3E}">
        <p14:creationId xmlns:p14="http://schemas.microsoft.com/office/powerpoint/2010/main" val="2552068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Dealing with 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sentences:</a:t>
            </a:r>
          </a:p>
          <a:p>
            <a:pPr lvl="1"/>
            <a:r>
              <a:rPr lang="en-US" dirty="0"/>
              <a:t>“the </a:t>
            </a:r>
            <a:r>
              <a:rPr lang="en-US" b="1" dirty="0"/>
              <a:t>boy</a:t>
            </a:r>
            <a:r>
              <a:rPr lang="en-US" dirty="0"/>
              <a:t>, who had already..., </a:t>
            </a:r>
            <a:r>
              <a:rPr lang="en-US" b="1" dirty="0"/>
              <a:t>was</a:t>
            </a:r>
            <a:r>
              <a:rPr lang="en-US" dirty="0"/>
              <a:t> happy”</a:t>
            </a:r>
          </a:p>
          <a:p>
            <a:pPr lvl="1"/>
            <a:r>
              <a:rPr lang="en-US" dirty="0"/>
              <a:t>“the </a:t>
            </a:r>
            <a:r>
              <a:rPr lang="en-US" b="1" dirty="0"/>
              <a:t>boys</a:t>
            </a:r>
            <a:r>
              <a:rPr lang="en-US" dirty="0"/>
              <a:t>, who had already…, </a:t>
            </a:r>
            <a:r>
              <a:rPr lang="en-US" b="1" dirty="0"/>
              <a:t>were</a:t>
            </a:r>
            <a:r>
              <a:rPr lang="en-US" dirty="0"/>
              <a:t> happy”</a:t>
            </a:r>
          </a:p>
          <a:p>
            <a:r>
              <a:rPr lang="en-US" dirty="0"/>
              <a:t>Because the output is influenced mostly by local inputs, its difficult to model this dependency</a:t>
            </a:r>
          </a:p>
          <a:p>
            <a:r>
              <a:rPr lang="en-US" dirty="0"/>
              <a:t>In essence, this is a </a:t>
            </a:r>
            <a:r>
              <a:rPr lang="en-US" u="sng" dirty="0"/>
              <a:t>vanishing gradient </a:t>
            </a:r>
            <a:r>
              <a:rPr lang="en-US" dirty="0"/>
              <a:t>problem</a:t>
            </a:r>
          </a:p>
          <a:p>
            <a:r>
              <a:rPr lang="en-US" dirty="0"/>
              <a:t>Two common solutions: </a:t>
            </a:r>
          </a:p>
          <a:p>
            <a:pPr lvl="1"/>
            <a:r>
              <a:rPr lang="en-US" dirty="0"/>
              <a:t>GRU – gated recurrent units</a:t>
            </a:r>
          </a:p>
          <a:p>
            <a:pPr lvl="1"/>
            <a:r>
              <a:rPr lang="en-US" dirty="0"/>
              <a:t>LSTM – long 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416024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Gated Recurrent Unit (GRU)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address the vanishing gradient problem (i.e. “remember” things), GRUs use two gates:</a:t>
                </a:r>
              </a:p>
              <a:p>
                <a:pPr lvl="1"/>
                <a:r>
                  <a:rPr lang="en-US" b="1" dirty="0"/>
                  <a:t>Update gate</a:t>
                </a:r>
                <a:r>
                  <a:rPr lang="en-US" dirty="0"/>
                  <a:t> – determines how much of the past information needs to be passed to the future</a:t>
                </a:r>
              </a:p>
              <a:p>
                <a:pPr lvl="1"/>
                <a:r>
                  <a:rPr lang="en-US" b="1" dirty="0"/>
                  <a:t>Reset gate</a:t>
                </a:r>
                <a:r>
                  <a:rPr lang="en-US" dirty="0"/>
                  <a:t> – used to decide how much of the past information to forget</a:t>
                </a:r>
              </a:p>
              <a:p>
                <a:r>
                  <a:rPr lang="en-US" dirty="0"/>
                  <a:t>Some notations: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– the weights that are applied to the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– the information passed from the previous units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– the weights of the update gate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– the weights of the reset gate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03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777875"/>
          </a:xfrm>
        </p:spPr>
        <p:txBody>
          <a:bodyPr/>
          <a:lstStyle/>
          <a:p>
            <a:pPr algn="ctr"/>
            <a:r>
              <a:rPr lang="en-US" dirty="0"/>
              <a:t>“Vanilla” RNN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78" y="1511042"/>
            <a:ext cx="10058400" cy="376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56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pPr algn="ctr"/>
            <a:r>
              <a:rPr lang="en-US" dirty="0"/>
              <a:t>Gated Recurrent Unit (GRU)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2" y="1541417"/>
            <a:ext cx="11729995" cy="407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2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777875"/>
          </a:xfrm>
        </p:spPr>
        <p:txBody>
          <a:bodyPr/>
          <a:lstStyle/>
          <a:p>
            <a:pPr algn="ctr"/>
            <a:r>
              <a:rPr lang="en-US" dirty="0"/>
              <a:t>Gated Recurrent Unit (GRU)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14" y="977900"/>
            <a:ext cx="7280372" cy="51482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651074"/>
            <a:ext cx="10058400" cy="112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4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714375"/>
          </a:xfrm>
        </p:spPr>
        <p:txBody>
          <a:bodyPr/>
          <a:lstStyle/>
          <a:p>
            <a:pPr algn="ctr"/>
            <a:r>
              <a:rPr lang="en-US" dirty="0"/>
              <a:t>The Update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56944" y="1330325"/>
                <a:ext cx="4344556" cy="6889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6944" y="1330325"/>
                <a:ext cx="4344556" cy="6889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" y="838200"/>
            <a:ext cx="7112001" cy="502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900" y="2019300"/>
            <a:ext cx="48641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Both the input and the information from previous units are multiplied by their respective weights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The results are then summed and the sigmoid keeps everything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2444711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701675"/>
          </a:xfrm>
        </p:spPr>
        <p:txBody>
          <a:bodyPr/>
          <a:lstStyle/>
          <a:p>
            <a:pPr algn="ctr"/>
            <a:r>
              <a:rPr lang="en-US" dirty="0"/>
              <a:t>The Reset Gate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043764"/>
            <a:ext cx="6845300" cy="4840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64400" y="2613025"/>
                <a:ext cx="4344556" cy="6889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64400" y="2613025"/>
                <a:ext cx="4344556" cy="68897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264400" y="3302000"/>
            <a:ext cx="444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Used to determine how much of the past information to forget</a:t>
            </a:r>
          </a:p>
        </p:txBody>
      </p:sp>
    </p:spTree>
    <p:extLst>
      <p:ext uri="{BB962C8B-B14F-4D97-AF65-F5344CB8AC3E}">
        <p14:creationId xmlns:p14="http://schemas.microsoft.com/office/powerpoint/2010/main" val="149067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3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5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6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714375"/>
          </a:xfrm>
        </p:spPr>
        <p:txBody>
          <a:bodyPr/>
          <a:lstStyle/>
          <a:p>
            <a:pPr algn="ctr"/>
            <a:r>
              <a:rPr lang="en-US" dirty="0"/>
              <a:t>Current Memory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" y="990600"/>
            <a:ext cx="7516091" cy="531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77545" y="2367557"/>
                <a:ext cx="39647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545" y="2367557"/>
                <a:ext cx="3964710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377545" y="2955577"/>
            <a:ext cx="444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By multiplying the reset gate and the information of the past state we decide what to keep</a:t>
            </a:r>
          </a:p>
        </p:txBody>
      </p:sp>
    </p:spTree>
    <p:extLst>
      <p:ext uri="{BB962C8B-B14F-4D97-AF65-F5344CB8AC3E}">
        <p14:creationId xmlns:p14="http://schemas.microsoft.com/office/powerpoint/2010/main" val="891318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Memory At Current Time Step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690688"/>
            <a:ext cx="6616700" cy="4673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77544" y="2367557"/>
                <a:ext cx="41921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544" y="2367557"/>
                <a:ext cx="4192155" cy="461665"/>
              </a:xfrm>
              <a:prstGeom prst="rect">
                <a:avLst/>
              </a:prstGeom>
              <a:blipFill>
                <a:blip r:embed="rId4"/>
                <a:stretch>
                  <a:fillRect l="-43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377544" y="2887682"/>
            <a:ext cx="4445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What you don’t want to update will be replaced by information from the reset gate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What you do want to update will be applied on the past information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Finally, the two are combined</a:t>
            </a:r>
          </a:p>
        </p:txBody>
      </p:sp>
    </p:spTree>
    <p:extLst>
      <p:ext uri="{BB962C8B-B14F-4D97-AF65-F5344CB8AC3E}">
        <p14:creationId xmlns:p14="http://schemas.microsoft.com/office/powerpoint/2010/main" val="4168460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777875"/>
          </a:xfrm>
        </p:spPr>
        <p:txBody>
          <a:bodyPr/>
          <a:lstStyle/>
          <a:p>
            <a:pPr algn="ctr"/>
            <a:r>
              <a:rPr lang="en-US" dirty="0"/>
              <a:t>“Vanilla” RNN – a Reminder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78" y="1511042"/>
            <a:ext cx="10058400" cy="376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1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pPr algn="ctr"/>
            <a:r>
              <a:rPr lang="en-US" dirty="0"/>
              <a:t>Long Short Term Memory (LSTM)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82442"/>
            <a:ext cx="10058400" cy="3779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5" y="5172075"/>
            <a:ext cx="90487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79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Cell State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1511300"/>
            <a:ext cx="6586134" cy="4237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7600" y="2209800"/>
            <a:ext cx="388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Contains information from past iterations.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Very easy for it to flow unchanged for multiple iterations </a:t>
            </a:r>
          </a:p>
        </p:txBody>
      </p:sp>
    </p:spTree>
    <p:extLst>
      <p:ext uri="{BB962C8B-B14F-4D97-AF65-F5344CB8AC3E}">
        <p14:creationId xmlns:p14="http://schemas.microsoft.com/office/powerpoint/2010/main" val="2276827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Forget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5" y="1542793"/>
            <a:ext cx="10465205" cy="3232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08600"/>
                <a:ext cx="9982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An output value of 1 would mean we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/>
                  <a:t> “as is”, while 0 means we discard it completely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08600"/>
                <a:ext cx="9982200" cy="954107"/>
              </a:xfrm>
              <a:prstGeom prst="rect">
                <a:avLst/>
              </a:prstGeom>
              <a:blipFill>
                <a:blip r:embed="rId4"/>
                <a:stretch>
                  <a:fillRect l="-1283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473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dirty="0"/>
              <a:t>The Input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6" y="1047493"/>
            <a:ext cx="11904314" cy="3676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7686" y="4902200"/>
                <a:ext cx="11294714" cy="1830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This step is comprised of two operations: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input gate (the sigmoid) determines which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/>
                  <a:t> we want to update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use the </a:t>
                </a:r>
                <a:r>
                  <a:rPr lang="en-US" sz="2800" i="1" dirty="0" err="1"/>
                  <a:t>tanh</a:t>
                </a:r>
                <a:r>
                  <a:rPr lang="en-US" sz="2800" dirty="0"/>
                  <a:t> function to generate new candidate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6" y="4902200"/>
                <a:ext cx="11294714" cy="1830437"/>
              </a:xfrm>
              <a:prstGeom prst="rect">
                <a:avLst/>
              </a:prstGeom>
              <a:blipFill>
                <a:blip r:embed="rId4"/>
                <a:stretch>
                  <a:fillRect l="-1079" t="-3000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13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the Old Cell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5900"/>
            <a:ext cx="10978337" cy="3390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2736" y="5321300"/>
                <a:ext cx="11353801" cy="96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we remove from the cell state the parts we want to “forget”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Then we add the new information selected from the candidate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36" y="5321300"/>
                <a:ext cx="11353801" cy="968663"/>
              </a:xfrm>
              <a:prstGeom prst="rect">
                <a:avLst/>
              </a:prstGeom>
              <a:blipFill>
                <a:blip r:embed="rId4"/>
                <a:stretch>
                  <a:fillRect l="-967" t="-6289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319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Output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15" y="1524001"/>
            <a:ext cx="10424085" cy="3219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807" y="5210085"/>
            <a:ext cx="11899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first use a sigmoid to determine which parts of the cell state we want to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Then, we apply </a:t>
            </a:r>
            <a:r>
              <a:rPr lang="en-US" sz="2800" dirty="0" err="1"/>
              <a:t>tanh</a:t>
            </a:r>
            <a:r>
              <a:rPr lang="en-US" sz="2800" dirty="0"/>
              <a:t> on the cell state and output only the parts we choose to </a:t>
            </a:r>
          </a:p>
        </p:txBody>
      </p:sp>
    </p:spTree>
    <p:extLst>
      <p:ext uri="{BB962C8B-B14F-4D97-AF65-F5344CB8AC3E}">
        <p14:creationId xmlns:p14="http://schemas.microsoft.com/office/powerpoint/2010/main" val="241397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LSTM Variants – Peephole Connections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75" y="1987293"/>
            <a:ext cx="11287552" cy="3486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75" y="5676900"/>
            <a:ext cx="1079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architecture enables the gates to take the cell state into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architectures provide peepholes only to some gates</a:t>
            </a:r>
          </a:p>
        </p:txBody>
      </p:sp>
    </p:spTree>
    <p:extLst>
      <p:ext uri="{BB962C8B-B14F-4D97-AF65-F5344CB8AC3E}">
        <p14:creationId xmlns:p14="http://schemas.microsoft.com/office/powerpoint/2010/main" val="365114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Representing 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3586" y="2726283"/>
                <a:ext cx="571521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)&lt;1&gt;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- the first term of sample </a:t>
                </a:r>
                <a:r>
                  <a:rPr lang="en-US" sz="2800" i="1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i</a:t>
                </a:r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86" y="2726283"/>
                <a:ext cx="5715219" cy="541110"/>
              </a:xfrm>
              <a:prstGeom prst="rect">
                <a:avLst/>
              </a:prstGeom>
              <a:blipFill>
                <a:blip r:embed="rId8"/>
                <a:stretch>
                  <a:fillRect t="-8989" r="-1281" b="-30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13638" y="3348815"/>
                <a:ext cx="61398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- the number of terms in sample </a:t>
                </a:r>
                <a:r>
                  <a:rPr lang="en-US" sz="28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x</a:t>
                </a:r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38" y="3348815"/>
                <a:ext cx="6139886" cy="523220"/>
              </a:xfrm>
              <a:prstGeom prst="rect">
                <a:avLst/>
              </a:prstGeom>
              <a:blipFill>
                <a:blip r:embed="rId9"/>
                <a:stretch>
                  <a:fillRect t="-12791" r="-993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13638" y="4245991"/>
            <a:ext cx="806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our task is entity recognition, our output should be: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88171" y="4881557"/>
                <a:ext cx="17198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71" y="4881557"/>
                <a:ext cx="1719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39861" y="4881557"/>
                <a:ext cx="17198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861" y="4881557"/>
                <a:ext cx="1719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474292" y="4881557"/>
                <a:ext cx="17198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3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92" y="4881557"/>
                <a:ext cx="1719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25982" y="4881557"/>
                <a:ext cx="17198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4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82" y="4881557"/>
                <a:ext cx="1719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177672" y="4881557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672" y="4881557"/>
                <a:ext cx="59182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13638" y="5666387"/>
                <a:ext cx="6888745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)&lt;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- the output for term </a:t>
                </a:r>
                <a:r>
                  <a:rPr lang="en-US" sz="28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t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of sample </a:t>
                </a:r>
                <a:r>
                  <a:rPr lang="en-US" sz="2800" i="1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i</a:t>
                </a:r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38" y="5666387"/>
                <a:ext cx="6888745" cy="541110"/>
              </a:xfrm>
              <a:prstGeom prst="rect">
                <a:avLst/>
              </a:prstGeom>
              <a:blipFill>
                <a:blip r:embed="rId15"/>
                <a:stretch>
                  <a:fillRect t="-10227" r="-796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267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LSTM Variants – Coupling the Input and Forget Gates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12" y="1949193"/>
            <a:ext cx="10576488" cy="3266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700" y="5600700"/>
            <a:ext cx="1083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can only forget something if you put something else in its stead</a:t>
            </a:r>
          </a:p>
        </p:txBody>
      </p:sp>
    </p:spTree>
    <p:extLst>
      <p:ext uri="{BB962C8B-B14F-4D97-AF65-F5344CB8AC3E}">
        <p14:creationId xmlns:p14="http://schemas.microsoft.com/office/powerpoint/2010/main" val="2408217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Bidirectional RNNs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353" y="1690688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said, “Teddy bears are on sale!”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353" y="2215085"/>
            <a:ext cx="7452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said, “Teddy Roosevelt was a great President!”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2556" y="5661096"/>
            <a:ext cx="946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          said,      “Teddy     bears          are             on           sale!”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5083" y="3016251"/>
            <a:ext cx="10693303" cy="2722547"/>
            <a:chOff x="372909" y="2536230"/>
            <a:chExt cx="10693303" cy="2722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 flipV="1">
              <a:off x="1059338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89" t="-81579" r="-2778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58" t="-81579" r="-6475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1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/>
            <p:cNvCxnSpPr/>
            <p:nvPr/>
          </p:nvCxnSpPr>
          <p:spPr>
            <a:xfrm>
              <a:off x="12607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1722146" y="3539345"/>
              <a:ext cx="905441" cy="672021"/>
              <a:chOff x="1788811" y="3527864"/>
              <a:chExt cx="905441" cy="672021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1823071" y="3527864"/>
                <a:ext cx="782545" cy="672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/>
            <p:cNvGrpSpPr/>
            <p:nvPr/>
          </p:nvGrpSpPr>
          <p:grpSpPr>
            <a:xfrm>
              <a:off x="3121603" y="3539344"/>
              <a:ext cx="910170" cy="672022"/>
              <a:chOff x="3106089" y="3521769"/>
              <a:chExt cx="910170" cy="67202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106089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/>
            <p:cNvGrpSpPr/>
            <p:nvPr/>
          </p:nvGrpSpPr>
          <p:grpSpPr>
            <a:xfrm>
              <a:off x="4525789" y="3539344"/>
              <a:ext cx="905441" cy="672022"/>
              <a:chOff x="4551715" y="3552997"/>
              <a:chExt cx="905441" cy="672022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4556742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/>
            <p:cNvGrpSpPr/>
            <p:nvPr/>
          </p:nvGrpSpPr>
          <p:grpSpPr>
            <a:xfrm>
              <a:off x="10128341" y="3539344"/>
              <a:ext cx="905441" cy="672022"/>
              <a:chOff x="10128341" y="3556919"/>
              <a:chExt cx="905441" cy="672022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10215105" y="355691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&lt;7&gt;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2459" t="-80263" r="-21311" b="-6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>
              <a:off x="96669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7324703" y="3539344"/>
              <a:ext cx="910170" cy="672022"/>
              <a:chOff x="7195917" y="3521769"/>
              <a:chExt cx="910170" cy="67202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195917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&lt;5&gt;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/>
            <p:cNvGrpSpPr/>
            <p:nvPr/>
          </p:nvGrpSpPr>
          <p:grpSpPr>
            <a:xfrm>
              <a:off x="8728889" y="3539344"/>
              <a:ext cx="905441" cy="672022"/>
              <a:chOff x="8644063" y="3552997"/>
              <a:chExt cx="905441" cy="67202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8646570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&lt;6&gt;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/>
            <p:cNvGrpSpPr/>
            <p:nvPr/>
          </p:nvGrpSpPr>
          <p:grpSpPr>
            <a:xfrm>
              <a:off x="5925246" y="3539344"/>
              <a:ext cx="905441" cy="672022"/>
              <a:chOff x="5878639" y="3526926"/>
              <a:chExt cx="905441" cy="672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Rectangle 52"/>
              <p:cNvSpPr/>
              <p:nvPr/>
            </p:nvSpPr>
            <p:spPr>
              <a:xfrm>
                <a:off x="5938109" y="3526926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/>
            <p:cNvCxnSpPr/>
            <p:nvPr/>
          </p:nvCxnSpPr>
          <p:spPr>
            <a:xfrm flipV="1">
              <a:off x="1061843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81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Bidirectional RNNs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41952" y="2014961"/>
            <a:ext cx="8166615" cy="2704143"/>
            <a:chOff x="372909" y="2588290"/>
            <a:chExt cx="8166615" cy="270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927549" y="483076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549" y="4830768"/>
                  <a:ext cx="90672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 flipV="1">
              <a:off x="2119140" y="3119760"/>
              <a:ext cx="299969" cy="3769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4920623" y="3049955"/>
              <a:ext cx="372635" cy="43928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144191" y="2588290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191" y="2588290"/>
                  <a:ext cx="8721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98" t="-4000"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994256" y="2588290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4256" y="2588290"/>
                  <a:ext cx="84635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158" t="-4000"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7632801" y="4799790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2801" y="4799790"/>
                  <a:ext cx="90672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endCxn id="13" idx="2"/>
            </p:cNvCxnSpPr>
            <p:nvPr/>
          </p:nvCxnSpPr>
          <p:spPr>
            <a:xfrm flipH="1" flipV="1">
              <a:off x="5417435" y="3049955"/>
              <a:ext cx="357114" cy="4253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1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>
              <a:off x="12607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258663" y="4835387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663" y="4835387"/>
                  <a:ext cx="777216" cy="429219"/>
                </a:xfrm>
                <a:prstGeom prst="rect">
                  <a:avLst/>
                </a:prstGeom>
                <a:blipFill>
                  <a:blip r:embed="rId10"/>
                  <a:stretch>
                    <a:fillRect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1722146" y="3539345"/>
              <a:ext cx="905441" cy="672021"/>
              <a:chOff x="1788811" y="3527864"/>
              <a:chExt cx="905441" cy="672021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823071" y="3527864"/>
                <a:ext cx="782545" cy="672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Rectangle 58"/>
            <p:cNvSpPr/>
            <p:nvPr/>
          </p:nvSpPr>
          <p:spPr>
            <a:xfrm>
              <a:off x="4510712" y="353185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427927" y="3530941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 flipV="1">
              <a:off x="2144191" y="4289516"/>
              <a:ext cx="394760" cy="44804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4945674" y="4282026"/>
              <a:ext cx="347584" cy="45334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509549" y="4265859"/>
              <a:ext cx="29876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3876803" y="2960856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881532" y="3071193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532" y="3071193"/>
                <a:ext cx="905441" cy="461665"/>
              </a:xfrm>
              <a:prstGeom prst="rect">
                <a:avLst/>
              </a:prstGeom>
              <a:blipFill>
                <a:blip r:embed="rId12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 flipV="1">
            <a:off x="3876803" y="3711028"/>
            <a:ext cx="434962" cy="45101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3876803" y="2546431"/>
            <a:ext cx="328119" cy="34223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urved Down Arrow 73"/>
          <p:cNvSpPr/>
          <p:nvPr/>
        </p:nvSpPr>
        <p:spPr>
          <a:xfrm>
            <a:off x="3313234" y="2639028"/>
            <a:ext cx="2801483" cy="31949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5683486" y="3106009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486" y="3106009"/>
                <a:ext cx="905441" cy="461665"/>
              </a:xfrm>
              <a:prstGeom prst="rect">
                <a:avLst/>
              </a:prstGeom>
              <a:blipFill>
                <a:blip r:embed="rId13"/>
                <a:stretch>
                  <a:fillRect t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539296" y="3094073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296" y="3094073"/>
                <a:ext cx="905441" cy="461665"/>
              </a:xfrm>
              <a:prstGeom prst="rect">
                <a:avLst/>
              </a:prstGeom>
              <a:blipFill>
                <a:blip r:embed="rId14"/>
                <a:stretch>
                  <a:fillRect t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Curved Down Arrow 82"/>
          <p:cNvSpPr/>
          <p:nvPr/>
        </p:nvSpPr>
        <p:spPr>
          <a:xfrm rot="10800000">
            <a:off x="4170371" y="3658367"/>
            <a:ext cx="2801483" cy="31949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8711814" y="2485126"/>
            <a:ext cx="372635" cy="43928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8785447" y="2023461"/>
                <a:ext cx="846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447" y="2023461"/>
                <a:ext cx="846357" cy="461665"/>
              </a:xfrm>
              <a:prstGeom prst="rect">
                <a:avLst/>
              </a:prstGeom>
              <a:blipFill>
                <a:blip r:embed="rId15"/>
                <a:stretch>
                  <a:fillRect l="-2158"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/>
          <p:cNvCxnSpPr>
            <a:endCxn id="85" idx="2"/>
          </p:cNvCxnSpPr>
          <p:nvPr/>
        </p:nvCxnSpPr>
        <p:spPr>
          <a:xfrm flipH="1" flipV="1">
            <a:off x="9208626" y="2485126"/>
            <a:ext cx="357114" cy="42530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8301903" y="2967025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219118" y="296611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8794814" y="3696918"/>
            <a:ext cx="347584" cy="45334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9358689" y="3680751"/>
            <a:ext cx="29876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rved Down Arrow 90"/>
          <p:cNvSpPr/>
          <p:nvPr/>
        </p:nvSpPr>
        <p:spPr>
          <a:xfrm>
            <a:off x="6005184" y="2606404"/>
            <a:ext cx="2801483" cy="31949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urved Down Arrow 91"/>
          <p:cNvSpPr/>
          <p:nvPr/>
        </p:nvSpPr>
        <p:spPr>
          <a:xfrm rot="10800000">
            <a:off x="6864511" y="3648321"/>
            <a:ext cx="2801483" cy="31949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8265252" y="3127868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252" y="3127868"/>
                <a:ext cx="905441" cy="461665"/>
              </a:xfrm>
              <a:prstGeom prst="rect">
                <a:avLst/>
              </a:prstGeom>
              <a:blipFill>
                <a:blip r:embed="rId16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187639" y="312332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639" y="3123325"/>
                <a:ext cx="905441" cy="461665"/>
              </a:xfrm>
              <a:prstGeom prst="rect">
                <a:avLst/>
              </a:prstGeom>
              <a:blipFill>
                <a:blip r:embed="rId17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541952" y="5240972"/>
                <a:ext cx="9193220" cy="560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loss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⃖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52" y="5240972"/>
                <a:ext cx="9193220" cy="560603"/>
              </a:xfrm>
              <a:prstGeom prst="rect">
                <a:avLst/>
              </a:prstGeom>
              <a:blipFill>
                <a:blip r:embed="rId18"/>
                <a:stretch>
                  <a:fillRect l="-1393" t="-978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40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692" y="177845"/>
            <a:ext cx="10515600" cy="779359"/>
          </a:xfrm>
        </p:spPr>
        <p:txBody>
          <a:bodyPr/>
          <a:lstStyle/>
          <a:p>
            <a:pPr algn="ctr"/>
            <a:r>
              <a:rPr lang="en-US" dirty="0"/>
              <a:t>Deep RNNs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0669" y="900939"/>
            <a:ext cx="8454274" cy="5101992"/>
            <a:chOff x="372909" y="154701"/>
            <a:chExt cx="6896643" cy="5101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655366" y="154701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366" y="154701"/>
                  <a:ext cx="872177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3947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077142" y="154701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142" y="154701"/>
                  <a:ext cx="846357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947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582334" y="15470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2334" y="154701"/>
                  <a:ext cx="747401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667" t="-3947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72909" y="3653878"/>
                  <a:ext cx="972692" cy="477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09" y="3653878"/>
                  <a:ext cx="972692" cy="4774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>
              <a:off x="12607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722146" y="3539345"/>
              <a:ext cx="816805" cy="672021"/>
              <a:chOff x="1788811" y="3527864"/>
              <a:chExt cx="816805" cy="672021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823071" y="3527864"/>
                <a:ext cx="782545" cy="672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788811" y="3632106"/>
                    <a:ext cx="752895" cy="4774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8811" y="3632106"/>
                    <a:ext cx="752895" cy="4774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78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3088564" y="3539344"/>
              <a:ext cx="815585" cy="672022"/>
              <a:chOff x="3073050" y="3521769"/>
              <a:chExt cx="815585" cy="672022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3106089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3073050" y="3632106"/>
                    <a:ext cx="685161" cy="4774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3050" y="3632106"/>
                    <a:ext cx="685161" cy="4774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99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/>
            <p:cNvGrpSpPr/>
            <p:nvPr/>
          </p:nvGrpSpPr>
          <p:grpSpPr>
            <a:xfrm>
              <a:off x="4435055" y="3539344"/>
              <a:ext cx="972692" cy="672022"/>
              <a:chOff x="4460981" y="3552997"/>
              <a:chExt cx="972692" cy="67202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556742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460981" y="3606754"/>
                    <a:ext cx="972692" cy="477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981" y="3606754"/>
                    <a:ext cx="972692" cy="4774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Arrow Connector 26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960074" y="15470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0074" y="154701"/>
                  <a:ext cx="747401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667" t="-3947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5903672" y="3539344"/>
              <a:ext cx="972692" cy="672022"/>
              <a:chOff x="5857065" y="3526926"/>
              <a:chExt cx="972692" cy="672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5857065" y="3631169"/>
                    <a:ext cx="972692" cy="477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065" y="3631169"/>
                    <a:ext cx="972692" cy="47743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Rectangle 48"/>
              <p:cNvSpPr/>
              <p:nvPr/>
            </p:nvSpPr>
            <p:spPr>
              <a:xfrm>
                <a:off x="5938109" y="3526926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flipV="1">
            <a:off x="3103726" y="2512615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835090" y="2512615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405232" y="3360751"/>
            <a:ext cx="5257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66454" y="2512615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7189955" y="3360751"/>
            <a:ext cx="5257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659068" y="3024741"/>
            <a:ext cx="959286" cy="67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565812" y="3129920"/>
                <a:ext cx="1192378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812" y="3129920"/>
                <a:ext cx="1192378" cy="4774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/>
          <p:cNvSpPr/>
          <p:nvPr/>
        </p:nvSpPr>
        <p:spPr>
          <a:xfrm>
            <a:off x="4332599" y="3024740"/>
            <a:ext cx="959287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223393" y="3137718"/>
                <a:ext cx="1192378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393" y="3137718"/>
                <a:ext cx="1192378" cy="47743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6060088" y="3024740"/>
            <a:ext cx="959287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5961126" y="3105648"/>
                <a:ext cx="1192378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126" y="3105648"/>
                <a:ext cx="1192378" cy="4774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8297817" y="2512615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891645" y="3360751"/>
            <a:ext cx="5257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7732337" y="3129920"/>
                <a:ext cx="1192378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337" y="3129920"/>
                <a:ext cx="1192378" cy="47743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/>
          <p:cNvSpPr/>
          <p:nvPr/>
        </p:nvSpPr>
        <p:spPr>
          <a:xfrm>
            <a:off x="7842357" y="3024740"/>
            <a:ext cx="959287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3134435" y="3774912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4865799" y="3774912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597162" y="3774912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328526" y="3774912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986705" y="3161429"/>
                <a:ext cx="1192378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05" y="3161429"/>
                <a:ext cx="1192378" cy="47743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/>
          <p:cNvCxnSpPr/>
          <p:nvPr/>
        </p:nvCxnSpPr>
        <p:spPr>
          <a:xfrm>
            <a:off x="2075010" y="3382906"/>
            <a:ext cx="5257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3073017" y="1251772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804381" y="1251772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5374523" y="2099908"/>
            <a:ext cx="5257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6535745" y="1251772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159246" y="2099908"/>
            <a:ext cx="5257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2628359" y="1763898"/>
            <a:ext cx="959286" cy="67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535103" y="1869077"/>
                <a:ext cx="1192378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103" y="1869077"/>
                <a:ext cx="1192378" cy="4774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4301890" y="1763897"/>
            <a:ext cx="959287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192684" y="1876875"/>
                <a:ext cx="1192378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84" y="1876875"/>
                <a:ext cx="1192378" cy="47743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6029379" y="1763897"/>
            <a:ext cx="959287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5930417" y="1844805"/>
                <a:ext cx="1192378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17" y="1844805"/>
                <a:ext cx="1192378" cy="47743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/>
          <p:cNvCxnSpPr/>
          <p:nvPr/>
        </p:nvCxnSpPr>
        <p:spPr>
          <a:xfrm flipV="1">
            <a:off x="8267108" y="1251772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8860936" y="2099908"/>
            <a:ext cx="5257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7701628" y="1869077"/>
                <a:ext cx="1192378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628" y="1869077"/>
                <a:ext cx="1192378" cy="47743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/>
          <p:nvPr/>
        </p:nvCxnSpPr>
        <p:spPr>
          <a:xfrm flipV="1">
            <a:off x="3103726" y="2514069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835090" y="2514069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6566453" y="2514069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8297817" y="2514069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955996" y="1900586"/>
                <a:ext cx="1192378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96" y="1900586"/>
                <a:ext cx="1192378" cy="47743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/>
          <p:cNvCxnSpPr/>
          <p:nvPr/>
        </p:nvCxnSpPr>
        <p:spPr>
          <a:xfrm>
            <a:off x="2044301" y="2122063"/>
            <a:ext cx="5257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7814930" y="1777109"/>
            <a:ext cx="959287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3758190" y="3344367"/>
            <a:ext cx="5257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3721108" y="2061587"/>
            <a:ext cx="5257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2148374" y="6088924"/>
                <a:ext cx="7528061" cy="637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&lt;2&gt;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374" y="6088924"/>
                <a:ext cx="7528061" cy="63748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231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Presentation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016000"/>
            <a:ext cx="11290300" cy="57150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Motivation – why use RNNs?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RNN – structure and notation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 analysis using RNNs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Language modeling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Generating novel sequences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Dealing with long-term dependencies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GRU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LSTM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Bidirectional RNNs</a:t>
            </a:r>
          </a:p>
          <a:p>
            <a:pPr lvl="0"/>
            <a:r>
              <a:rPr lang="en-US" dirty="0"/>
              <a:t>Word embeddings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Embeddings – why use them?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Creating word embeddings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Word2Vec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Negative sampling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GloVe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Autoencoders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De-noising images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captioning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translation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model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Beam search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Attention models</a:t>
            </a:r>
          </a:p>
        </p:txBody>
      </p:sp>
    </p:spTree>
    <p:extLst>
      <p:ext uri="{BB962C8B-B14F-4D97-AF65-F5344CB8AC3E}">
        <p14:creationId xmlns:p14="http://schemas.microsoft.com/office/powerpoint/2010/main" val="2135790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6000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Word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33500" y="1000125"/>
                <a:ext cx="18923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sz="4500" dirty="0">
                    <a:latin typeface="Cambria Math" panose="02040503050406030204" pitchFamily="18" charset="0"/>
                  </a:rPr>
                  <a:t>Vocabulary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𝑎𝑐𝑒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𝑎𝑛𝑑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h𝑎𝑟𝑟𝑦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𝑟𝑜𝑛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𝑧𝑒𝑏𝑟𝑎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3500" y="1000125"/>
                <a:ext cx="1892300" cy="4351338"/>
              </a:xfrm>
              <a:blipFill>
                <a:blip r:embed="rId3"/>
                <a:stretch>
                  <a:fillRect l="-6774" t="-4202" r="-5484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08736" y="950913"/>
                <a:ext cx="1336071" cy="454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𝑊𝑜𝑚𝑎𝑛</m:t>
                      </m:r>
                    </m:oMath>
                  </m:oMathPara>
                </a14:m>
                <a:endParaRPr lang="en-US" sz="2800" b="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736" y="950913"/>
                <a:ext cx="1336071" cy="4541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44807" y="950913"/>
                <a:ext cx="833883" cy="454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  <a:endParaRPr lang="en-US" sz="2800" b="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807" y="950913"/>
                <a:ext cx="833883" cy="4541821"/>
              </a:xfrm>
              <a:prstGeom prst="rect">
                <a:avLst/>
              </a:prstGeom>
              <a:blipFill>
                <a:blip r:embed="rId5"/>
                <a:stretch>
                  <a:fillRect l="-10949" t="-1074" r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21736" y="950913"/>
                <a:ext cx="951351" cy="454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𝐾𝑖𝑛𝑔</m:t>
                      </m:r>
                    </m:oMath>
                  </m:oMathPara>
                </a14:m>
                <a:endParaRPr lang="en-US" sz="2800" b="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736" y="950913"/>
                <a:ext cx="951351" cy="4541821"/>
              </a:xfrm>
              <a:prstGeom prst="rect">
                <a:avLst/>
              </a:prstGeom>
              <a:blipFill>
                <a:blip r:embed="rId6"/>
                <a:stretch>
                  <a:fillRect r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73087" y="950913"/>
                <a:ext cx="1106393" cy="454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  <a:endParaRPr lang="en-US" sz="2800" b="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087" y="950913"/>
                <a:ext cx="1106393" cy="4541821"/>
              </a:xfrm>
              <a:prstGeom prst="rect">
                <a:avLst/>
              </a:prstGeom>
              <a:blipFill>
                <a:blip r:embed="rId7"/>
                <a:stretch>
                  <a:fillRect l="-8242" t="-1074" r="-8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183936" y="950913"/>
                <a:ext cx="1065035" cy="454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𝐴𝑝𝑝𝑙𝑒</m:t>
                      </m:r>
                    </m:oMath>
                  </m:oMathPara>
                </a14:m>
                <a:endParaRPr lang="en-US" sz="2800" b="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936" y="950913"/>
                <a:ext cx="1065035" cy="4541821"/>
              </a:xfrm>
              <a:prstGeom prst="rect">
                <a:avLst/>
              </a:prstGeom>
              <a:blipFill>
                <a:blip r:embed="rId8"/>
                <a:stretch>
                  <a:fillRect l="-575" r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135287" y="950913"/>
                <a:ext cx="1237839" cy="454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  <a:endParaRPr lang="en-US" sz="2800" b="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287" y="950913"/>
                <a:ext cx="1237839" cy="4541821"/>
              </a:xfrm>
              <a:prstGeom prst="rect">
                <a:avLst/>
              </a:prstGeom>
              <a:blipFill>
                <a:blip r:embed="rId9"/>
                <a:stretch>
                  <a:fillRect l="-7882" t="-1074" r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0" y="5541946"/>
            <a:ext cx="498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want a glass of orange </a:t>
            </a:r>
            <a:r>
              <a:rPr lang="en-US" sz="2400" u="sng" dirty="0"/>
              <a:t>___________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6101761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want a glass of apple </a:t>
            </a:r>
            <a:r>
              <a:rPr lang="en-US" sz="2400" u="sng" dirty="0"/>
              <a:t>___________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42321" y="5732429"/>
            <a:ext cx="481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 if we get the first one right, how can we infer the second?</a:t>
            </a:r>
          </a:p>
        </p:txBody>
      </p:sp>
    </p:spTree>
    <p:extLst>
      <p:ext uri="{BB962C8B-B14F-4D97-AF65-F5344CB8AC3E}">
        <p14:creationId xmlns:p14="http://schemas.microsoft.com/office/powerpoint/2010/main" val="230566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0" y="314325"/>
            <a:ext cx="11264900" cy="841375"/>
          </a:xfrm>
        </p:spPr>
        <p:txBody>
          <a:bodyPr/>
          <a:lstStyle/>
          <a:p>
            <a:pPr algn="ctr"/>
            <a:r>
              <a:rPr lang="en-US" dirty="0"/>
              <a:t>Word Embedding: a Featurized Representation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496459"/>
              </p:ext>
            </p:extLst>
          </p:nvPr>
        </p:nvGraphicFramePr>
        <p:xfrm>
          <a:off x="1193798" y="1443566"/>
          <a:ext cx="9804403" cy="41440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00629">
                  <a:extLst>
                    <a:ext uri="{9D8B030D-6E8A-4147-A177-3AD203B41FA5}">
                      <a16:colId xmlns:a16="http://schemas.microsoft.com/office/drawing/2014/main" val="3625733589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3689942810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1564704810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2495508234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2353573850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660164835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4253788254"/>
                    </a:ext>
                  </a:extLst>
                </a:gridCol>
              </a:tblGrid>
              <a:tr h="55350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Man</a:t>
                      </a:r>
                    </a:p>
                    <a:p>
                      <a:pPr algn="ctr"/>
                      <a:r>
                        <a:rPr lang="en-US" sz="2400" b="0" dirty="0"/>
                        <a:t>(5391)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Woman</a:t>
                      </a:r>
                    </a:p>
                    <a:p>
                      <a:pPr algn="ctr"/>
                      <a:r>
                        <a:rPr lang="en-US" sz="2400" b="0" dirty="0"/>
                        <a:t>(9853)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King</a:t>
                      </a:r>
                    </a:p>
                    <a:p>
                      <a:pPr algn="ctr"/>
                      <a:r>
                        <a:rPr lang="en-US" sz="2400" b="0" dirty="0"/>
                        <a:t>(4914)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Queen</a:t>
                      </a:r>
                    </a:p>
                    <a:p>
                      <a:pPr algn="ctr"/>
                      <a:r>
                        <a:rPr lang="en-US" sz="2400" b="0" dirty="0"/>
                        <a:t>(7157)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Apple</a:t>
                      </a:r>
                    </a:p>
                    <a:p>
                      <a:pPr algn="ctr"/>
                      <a:r>
                        <a:rPr lang="en-US" sz="2400" b="0" dirty="0"/>
                        <a:t>(456)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  <a:p>
                      <a:pPr algn="ctr"/>
                      <a:r>
                        <a:rPr lang="en-US" sz="2400" b="0" dirty="0"/>
                        <a:t>(6257)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981731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656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106857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661341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729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428511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9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384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0" y="314325"/>
            <a:ext cx="11264900" cy="841375"/>
          </a:xfrm>
        </p:spPr>
        <p:txBody>
          <a:bodyPr/>
          <a:lstStyle/>
          <a:p>
            <a:pPr algn="ctr"/>
            <a:r>
              <a:rPr lang="en-US" dirty="0"/>
              <a:t>Word Embedding: a Featurized Representation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475932"/>
              </p:ext>
            </p:extLst>
          </p:nvPr>
        </p:nvGraphicFramePr>
        <p:xfrm>
          <a:off x="1193798" y="1443566"/>
          <a:ext cx="9804403" cy="41440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00629">
                  <a:extLst>
                    <a:ext uri="{9D8B030D-6E8A-4147-A177-3AD203B41FA5}">
                      <a16:colId xmlns:a16="http://schemas.microsoft.com/office/drawing/2014/main" val="3625733589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3689942810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1564704810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2495508234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2353573850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660164835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4253788254"/>
                    </a:ext>
                  </a:extLst>
                </a:gridCol>
              </a:tblGrid>
              <a:tr h="55350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Man</a:t>
                      </a:r>
                    </a:p>
                    <a:p>
                      <a:pPr algn="ctr"/>
                      <a:r>
                        <a:rPr lang="en-US" sz="2400" b="0" dirty="0"/>
                        <a:t>(5391)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Woman</a:t>
                      </a:r>
                    </a:p>
                    <a:p>
                      <a:pPr algn="ctr"/>
                      <a:r>
                        <a:rPr lang="en-US" sz="2400" b="0" dirty="0"/>
                        <a:t>(9853)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King</a:t>
                      </a:r>
                    </a:p>
                    <a:p>
                      <a:pPr algn="ctr"/>
                      <a:r>
                        <a:rPr lang="en-US" sz="2400" b="0" dirty="0"/>
                        <a:t>(4914)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Queen</a:t>
                      </a:r>
                    </a:p>
                    <a:p>
                      <a:pPr algn="ctr"/>
                      <a:r>
                        <a:rPr lang="en-US" sz="2400" b="0" dirty="0"/>
                        <a:t>(7157)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Apple</a:t>
                      </a:r>
                    </a:p>
                    <a:p>
                      <a:pPr algn="ctr"/>
                      <a:r>
                        <a:rPr lang="en-US" sz="2400" b="0" dirty="0"/>
                        <a:t>(456)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  <a:p>
                      <a:pPr algn="ctr"/>
                      <a:r>
                        <a:rPr lang="en-US" sz="2400" b="0" dirty="0"/>
                        <a:t>(6257)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981731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6656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-0.01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106857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-0.02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661341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5729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428511"/>
                  </a:ext>
                </a:extLst>
              </a:tr>
              <a:tr h="553509">
                <a:tc>
                  <a:txBody>
                    <a:bodyPr/>
                    <a:lstStyle/>
                    <a:p>
                      <a:r>
                        <a:rPr lang="en-US" sz="24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999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23730" y="5875446"/>
                <a:ext cx="10033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456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730" y="5875446"/>
                <a:ext cx="10033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833430" y="5875446"/>
                <a:ext cx="10033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3430" y="5875446"/>
                <a:ext cx="10033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618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01840"/>
            <a:ext cx="10515600" cy="858998"/>
          </a:xfrm>
        </p:spPr>
        <p:txBody>
          <a:bodyPr/>
          <a:lstStyle/>
          <a:p>
            <a:pPr algn="ctr"/>
            <a:r>
              <a:rPr lang="en-US" dirty="0"/>
              <a:t>Word Embedding – an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54" y="1224123"/>
            <a:ext cx="6215091" cy="54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04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Transfer Learning and 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First, learn word embeddings from a large text corpus (1-100B words)</a:t>
            </a:r>
          </a:p>
          <a:p>
            <a:pPr lvl="1"/>
            <a:r>
              <a:rPr lang="en-US" sz="2800" dirty="0"/>
              <a:t>(pre-trained embeddings can also be downloaded)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Then, transfer embeddings to a new task with a smaller training set</a:t>
            </a:r>
          </a:p>
          <a:p>
            <a:pPr lvl="1"/>
            <a:r>
              <a:rPr lang="en-US" sz="2800" dirty="0"/>
              <a:t>An embedding of size 300 is a common choice</a:t>
            </a:r>
          </a:p>
        </p:txBody>
      </p:sp>
    </p:spTree>
    <p:extLst>
      <p:ext uri="{BB962C8B-B14F-4D97-AF65-F5344CB8AC3E}">
        <p14:creationId xmlns:p14="http://schemas.microsoft.com/office/powerpoint/2010/main" val="258784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Representing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8923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sz="4500" dirty="0">
                    <a:latin typeface="Cambria Math" panose="02040503050406030204" pitchFamily="18" charset="0"/>
                  </a:rPr>
                  <a:t>Vocabulary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𝑎𝑐𝑒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𝑎𝑛𝑑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h𝑎𝑟𝑟𝑦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𝑟𝑜𝑛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𝑧𝑒𝑏𝑟𝑎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892300" cy="4351338"/>
              </a:xfrm>
              <a:blipFill>
                <a:blip r:embed="rId3"/>
                <a:stretch>
                  <a:fillRect l="-6774" t="-4202" r="-5484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40436" y="1738313"/>
                <a:ext cx="1050159" cy="4627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436" y="1738313"/>
                <a:ext cx="1050159" cy="46272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59636" y="1738313"/>
                <a:ext cx="1046377" cy="4603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636" y="1738313"/>
                <a:ext cx="1046377" cy="4603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78836" y="1690688"/>
                <a:ext cx="1046377" cy="4603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3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36" y="1690688"/>
                <a:ext cx="1046377" cy="4603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061200" y="1825625"/>
            <a:ext cx="452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called </a:t>
            </a:r>
            <a:r>
              <a:rPr lang="en-US" sz="2800" u="sng" dirty="0"/>
              <a:t>one-hot dot</a:t>
            </a:r>
            <a:r>
              <a:rPr lang="en-US" sz="2800" dirty="0"/>
              <a:t> (sparse) representation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61200" y="3097820"/>
            <a:ext cx="452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Words that are not included in the vocabulary are usually denoted by one additional entry, called </a:t>
            </a:r>
            <a:r>
              <a:rPr lang="en-US" sz="2800" u="sng" dirty="0"/>
              <a:t>unknown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752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Deriving Analogies Using Word Embeddings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757645"/>
              </p:ext>
            </p:extLst>
          </p:nvPr>
        </p:nvGraphicFramePr>
        <p:xfrm>
          <a:off x="1992084" y="1541538"/>
          <a:ext cx="8499932" cy="30784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14276">
                  <a:extLst>
                    <a:ext uri="{9D8B030D-6E8A-4147-A177-3AD203B41FA5}">
                      <a16:colId xmlns:a16="http://schemas.microsoft.com/office/drawing/2014/main" val="3625733589"/>
                    </a:ext>
                  </a:extLst>
                </a:gridCol>
                <a:gridCol w="1214276">
                  <a:extLst>
                    <a:ext uri="{9D8B030D-6E8A-4147-A177-3AD203B41FA5}">
                      <a16:colId xmlns:a16="http://schemas.microsoft.com/office/drawing/2014/main" val="3689942810"/>
                    </a:ext>
                  </a:extLst>
                </a:gridCol>
                <a:gridCol w="1214276">
                  <a:extLst>
                    <a:ext uri="{9D8B030D-6E8A-4147-A177-3AD203B41FA5}">
                      <a16:colId xmlns:a16="http://schemas.microsoft.com/office/drawing/2014/main" val="1564704810"/>
                    </a:ext>
                  </a:extLst>
                </a:gridCol>
                <a:gridCol w="1214276">
                  <a:extLst>
                    <a:ext uri="{9D8B030D-6E8A-4147-A177-3AD203B41FA5}">
                      <a16:colId xmlns:a16="http://schemas.microsoft.com/office/drawing/2014/main" val="2495508234"/>
                    </a:ext>
                  </a:extLst>
                </a:gridCol>
                <a:gridCol w="1214276">
                  <a:extLst>
                    <a:ext uri="{9D8B030D-6E8A-4147-A177-3AD203B41FA5}">
                      <a16:colId xmlns:a16="http://schemas.microsoft.com/office/drawing/2014/main" val="2353573850"/>
                    </a:ext>
                  </a:extLst>
                </a:gridCol>
                <a:gridCol w="1214276">
                  <a:extLst>
                    <a:ext uri="{9D8B030D-6E8A-4147-A177-3AD203B41FA5}">
                      <a16:colId xmlns:a16="http://schemas.microsoft.com/office/drawing/2014/main" val="660164835"/>
                    </a:ext>
                  </a:extLst>
                </a:gridCol>
                <a:gridCol w="1214276">
                  <a:extLst>
                    <a:ext uri="{9D8B030D-6E8A-4147-A177-3AD203B41FA5}">
                      <a16:colId xmlns:a16="http://schemas.microsoft.com/office/drawing/2014/main" val="4253788254"/>
                    </a:ext>
                  </a:extLst>
                </a:gridCol>
              </a:tblGrid>
              <a:tr h="536966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Man</a:t>
                      </a:r>
                    </a:p>
                    <a:p>
                      <a:pPr algn="ctr"/>
                      <a:r>
                        <a:rPr lang="en-US" sz="2000" b="0" dirty="0"/>
                        <a:t>(5391)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Woman</a:t>
                      </a:r>
                    </a:p>
                    <a:p>
                      <a:pPr algn="ctr"/>
                      <a:r>
                        <a:rPr lang="en-US" sz="2000" b="0" dirty="0"/>
                        <a:t>(9853)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King</a:t>
                      </a:r>
                    </a:p>
                    <a:p>
                      <a:pPr algn="ctr"/>
                      <a:r>
                        <a:rPr lang="en-US" sz="2000" b="0" dirty="0"/>
                        <a:t>(4914)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Queen</a:t>
                      </a:r>
                    </a:p>
                    <a:p>
                      <a:pPr algn="ctr"/>
                      <a:r>
                        <a:rPr lang="en-US" sz="2000" b="0" dirty="0"/>
                        <a:t>(7157)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Apple</a:t>
                      </a:r>
                    </a:p>
                    <a:p>
                      <a:pPr algn="ctr"/>
                      <a:r>
                        <a:rPr lang="en-US" sz="2000" b="0" dirty="0"/>
                        <a:t>(456)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Orange</a:t>
                      </a:r>
                    </a:p>
                    <a:p>
                      <a:pPr algn="ctr"/>
                      <a:r>
                        <a:rPr lang="en-US" sz="2000" b="0" dirty="0"/>
                        <a:t>(6257)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981731"/>
                  </a:ext>
                </a:extLst>
              </a:tr>
              <a:tr h="361154">
                <a:tc>
                  <a:txBody>
                    <a:bodyPr/>
                    <a:lstStyle/>
                    <a:p>
                      <a:r>
                        <a:rPr lang="en-US" sz="2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656"/>
                  </a:ext>
                </a:extLst>
              </a:tr>
              <a:tr h="361154">
                <a:tc>
                  <a:txBody>
                    <a:bodyPr/>
                    <a:lstStyle/>
                    <a:p>
                      <a:r>
                        <a:rPr lang="en-US" sz="2000" dirty="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106857"/>
                  </a:ext>
                </a:extLst>
              </a:tr>
              <a:tr h="361154">
                <a:tc>
                  <a:txBody>
                    <a:bodyPr/>
                    <a:lstStyle/>
                    <a:p>
                      <a:r>
                        <a:rPr lang="en-US" sz="20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661341"/>
                  </a:ext>
                </a:extLst>
              </a:tr>
              <a:tr h="361154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729"/>
                  </a:ext>
                </a:extLst>
              </a:tr>
              <a:tr h="361154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428511"/>
                  </a:ext>
                </a:extLst>
              </a:tr>
              <a:tr h="361154">
                <a:tc>
                  <a:txBody>
                    <a:bodyPr/>
                    <a:lstStyle/>
                    <a:p>
                      <a:r>
                        <a:rPr lang="en-US" sz="20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999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92084" y="5094514"/>
                <a:ext cx="3755571" cy="1452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084" y="5094514"/>
                <a:ext cx="3755571" cy="1452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2050" y="5094514"/>
                <a:ext cx="4109357" cy="1452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𝑞𝑢𝑒𝑒𝑛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1.92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050" y="5094514"/>
                <a:ext cx="4109357" cy="1452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450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Deriving Analogies Using Word Embeddings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96" y="1690688"/>
            <a:ext cx="9177208" cy="40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81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Deriving Analogies Using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the common similarity measures used is </a:t>
                </a:r>
                <a:r>
                  <a:rPr lang="en-US" u="sng" dirty="0"/>
                  <a:t>cosine similarity</a:t>
                </a:r>
                <a:endParaRPr lang="en-US" dirty="0"/>
              </a:p>
              <a:p>
                <a:pPr lvl="1"/>
                <a:r>
                  <a:rPr lang="en-US" dirty="0"/>
                  <a:t>Also common in information retrieval (techniques like TFIDF)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measure calculates the angle between the vectors</a:t>
                </a:r>
              </a:p>
              <a:p>
                <a:endParaRPr lang="en-US" dirty="0"/>
              </a:p>
              <a:p>
                <a:r>
                  <a:rPr lang="en-US" dirty="0"/>
                  <a:t>Euclidean distance can also be used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752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6140"/>
            <a:ext cx="10515600" cy="941161"/>
          </a:xfrm>
        </p:spPr>
        <p:txBody>
          <a:bodyPr/>
          <a:lstStyle/>
          <a:p>
            <a:pPr algn="ctr"/>
            <a:r>
              <a:rPr lang="en-US" dirty="0"/>
              <a:t>The Embeddings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we have a vocabulary of size 10K and an embedding of size 300</a:t>
            </a:r>
          </a:p>
          <a:p>
            <a:r>
              <a:rPr lang="en-US" dirty="0"/>
              <a:t>The embeddings matrix will be of form (300,10000), with each column being the embedding for a single term</a:t>
            </a:r>
          </a:p>
          <a:p>
            <a:r>
              <a:rPr lang="en-US" dirty="0"/>
              <a:t>Multiplying this matrix by the one-hot-dot representation of the vocabulary will return the object’s embedding</a:t>
            </a:r>
          </a:p>
          <a:p>
            <a:r>
              <a:rPr lang="en-US" dirty="0"/>
              <a:t>Our goal is to generate the embedding matrix</a:t>
            </a:r>
          </a:p>
          <a:p>
            <a:pPr lvl="1"/>
            <a:r>
              <a:rPr lang="en-US" dirty="0"/>
              <a:t>Initialized randomly</a:t>
            </a:r>
          </a:p>
          <a:p>
            <a:pPr lvl="1"/>
            <a:r>
              <a:rPr lang="en-US" dirty="0"/>
              <a:t>The  values are modified using gradient descent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28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Presentation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016000"/>
            <a:ext cx="11290300" cy="57150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Motivation – why use RNNs?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RNN – structure and notation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 analysis using RNNs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Language modeling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Generating novel sequences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Dealing with long-term dependencies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GRU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LSTM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Bidirectional RNNs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 embeddings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Embeddings – why use them?</a:t>
            </a:r>
          </a:p>
          <a:p>
            <a:pPr lvl="1"/>
            <a:r>
              <a:rPr lang="en-US" dirty="0"/>
              <a:t>Creating word embeddings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Word2Vec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Negative sampling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GloVe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Autoencoders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De-noising images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captioning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translation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model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Beam search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Attention models</a:t>
            </a:r>
          </a:p>
        </p:txBody>
      </p:sp>
    </p:spTree>
    <p:extLst>
      <p:ext uri="{BB962C8B-B14F-4D97-AF65-F5344CB8AC3E}">
        <p14:creationId xmlns:p14="http://schemas.microsoft.com/office/powerpoint/2010/main" val="3348587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a Neural Language Model Using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09849"/>
            <a:ext cx="1257300" cy="4064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498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want a glass of orange </a:t>
            </a:r>
            <a:r>
              <a:rPr lang="en-US" sz="2400" u="sng" dirty="0"/>
              <a:t>___________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111499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want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3651248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4190997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glass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4730746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5273519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orange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2197100" y="2609849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2609849"/>
                <a:ext cx="1257300" cy="406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2197100" y="3111499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3111499"/>
                <a:ext cx="1257300" cy="406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197100" y="3651248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3651248"/>
                <a:ext cx="1257300" cy="406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2197100" y="4190997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4190997"/>
                <a:ext cx="1257300" cy="4064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2197100" y="4730746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4730746"/>
                <a:ext cx="1257300" cy="4064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2197100" y="5273519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5273519"/>
                <a:ext cx="1257300" cy="406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/>
          <p:cNvSpPr txBox="1">
            <a:spLocks/>
          </p:cNvSpPr>
          <p:nvPr/>
        </p:nvSpPr>
        <p:spPr>
          <a:xfrm>
            <a:off x="3556000" y="2614315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3454400" y="2760366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3454400" y="3248814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3454400" y="3779828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3454400" y="4333897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3454400" y="4878832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448050" y="5367105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4564436" y="2609849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4564436" y="3111499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4564436" y="3651248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564436" y="4190997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4564436" y="4730746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4564436" y="5273519"/>
            <a:ext cx="1257300" cy="40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/>
              <p:cNvSpPr txBox="1">
                <a:spLocks/>
              </p:cNvSpPr>
              <p:nvPr/>
            </p:nvSpPr>
            <p:spPr>
              <a:xfrm>
                <a:off x="6445250" y="2573192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0" y="2573192"/>
                <a:ext cx="1257300" cy="406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6445250" y="3074842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0" y="3074842"/>
                <a:ext cx="1257300" cy="4064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/>
              <p:cNvSpPr txBox="1">
                <a:spLocks/>
              </p:cNvSpPr>
              <p:nvPr/>
            </p:nvSpPr>
            <p:spPr>
              <a:xfrm>
                <a:off x="6445250" y="3614591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0" y="3614591"/>
                <a:ext cx="1257300" cy="4064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/>
              <p:cNvSpPr txBox="1">
                <a:spLocks/>
              </p:cNvSpPr>
              <p:nvPr/>
            </p:nvSpPr>
            <p:spPr>
              <a:xfrm>
                <a:off x="6445250" y="4154340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0" y="4154340"/>
                <a:ext cx="1257300" cy="4064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6445250" y="4694089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0" y="4694089"/>
                <a:ext cx="1257300" cy="4064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/>
              <p:cNvSpPr txBox="1">
                <a:spLocks/>
              </p:cNvSpPr>
              <p:nvPr/>
            </p:nvSpPr>
            <p:spPr>
              <a:xfrm>
                <a:off x="6445250" y="5236862"/>
                <a:ext cx="1257300" cy="406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0" y="5236862"/>
                <a:ext cx="1257300" cy="4064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ight Arrow 46"/>
          <p:cNvSpPr/>
          <p:nvPr/>
        </p:nvSpPr>
        <p:spPr>
          <a:xfrm>
            <a:off x="5493964" y="2760366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5493964" y="3248814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5493964" y="3779828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5493964" y="4333897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5493964" y="4878832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5487614" y="5367105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743563" y="4001178"/>
            <a:ext cx="309290" cy="312303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743563" y="4408644"/>
            <a:ext cx="309290" cy="312303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743563" y="5223578"/>
            <a:ext cx="309290" cy="312303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712200" y="2760367"/>
            <a:ext cx="372015" cy="28259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743563" y="4816111"/>
            <a:ext cx="309290" cy="312303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43562" y="3593711"/>
            <a:ext cx="309290" cy="312303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742433" y="3193244"/>
            <a:ext cx="309290" cy="312303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8742433" y="2820654"/>
            <a:ext cx="309290" cy="312303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ight Arrow 62"/>
          <p:cNvSpPr/>
          <p:nvPr/>
        </p:nvSpPr>
        <p:spPr>
          <a:xfrm>
            <a:off x="7664450" y="2760366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>
            <a:off x="7664450" y="3248814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>
            <a:off x="7664450" y="3779828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>
            <a:off x="7664450" y="4333897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7664450" y="4878832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>
            <a:off x="7658100" y="5367105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077013" y="3998188"/>
            <a:ext cx="309290" cy="312303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ight Arrow 69"/>
          <p:cNvSpPr/>
          <p:nvPr/>
        </p:nvSpPr>
        <p:spPr>
          <a:xfrm>
            <a:off x="9180564" y="4044725"/>
            <a:ext cx="800100" cy="21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7909803" y="1906378"/>
                <a:ext cx="24765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Concat</a:t>
                </a:r>
                <a:r>
                  <a:rPr lang="en-US" sz="1600" dirty="0"/>
                  <a:t> all inputs into a fixed size layer (in this example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300∗6=1800)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803" y="1906378"/>
                <a:ext cx="2476500" cy="830997"/>
              </a:xfrm>
              <a:prstGeom prst="rect">
                <a:avLst/>
              </a:prstGeom>
              <a:blipFill>
                <a:blip r:embed="rId15"/>
                <a:stretch>
                  <a:fillRect l="-1478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9348413" y="3578892"/>
            <a:ext cx="248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Softmax (size=vocabulary)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566150" y="5679920"/>
                <a:ext cx="112395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150" y="5679920"/>
                <a:ext cx="1123950" cy="39299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9690100" y="4423118"/>
                <a:ext cx="112395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100" y="4423118"/>
                <a:ext cx="1123950" cy="3929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49636" y="6125942"/>
                <a:ext cx="10744200" cy="381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each word, the parameters of this model are the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6" y="6125942"/>
                <a:ext cx="10744200" cy="381130"/>
              </a:xfrm>
              <a:prstGeom prst="rect">
                <a:avLst/>
              </a:prstGeom>
              <a:blipFill>
                <a:blip r:embed="rId18"/>
                <a:stretch>
                  <a:fillRect l="-511"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850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Model Building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take X words before </a:t>
            </a:r>
            <a:r>
              <a:rPr lang="en-US" i="1" dirty="0"/>
              <a:t>and after</a:t>
            </a:r>
            <a:r>
              <a:rPr lang="en-US" dirty="0"/>
              <a:t> the word we want to predict</a:t>
            </a:r>
          </a:p>
          <a:p>
            <a:pPr marL="0" indent="0">
              <a:buNone/>
            </a:pPr>
            <a:r>
              <a:rPr lang="en-US" dirty="0"/>
              <a:t>	“I want a </a:t>
            </a:r>
            <a:r>
              <a:rPr lang="en-US" dirty="0">
                <a:solidFill>
                  <a:srgbClr val="FF0000"/>
                </a:solidFill>
              </a:rPr>
              <a:t>glass of orange </a:t>
            </a:r>
            <a:r>
              <a:rPr lang="en-US" dirty="0"/>
              <a:t>_______ </a:t>
            </a:r>
            <a:r>
              <a:rPr lang="en-US" dirty="0">
                <a:solidFill>
                  <a:srgbClr val="FF0000"/>
                </a:solidFill>
              </a:rPr>
              <a:t>to drink with </a:t>
            </a:r>
            <a:r>
              <a:rPr lang="en-US" dirty="0"/>
              <a:t>my lunch”</a:t>
            </a:r>
          </a:p>
          <a:p>
            <a:endParaRPr lang="en-US" dirty="0"/>
          </a:p>
          <a:p>
            <a:r>
              <a:rPr lang="en-US" dirty="0"/>
              <a:t>We can also just use the previous word</a:t>
            </a:r>
          </a:p>
          <a:p>
            <a:pPr marL="0" indent="0">
              <a:buNone/>
            </a:pPr>
            <a:r>
              <a:rPr lang="en-US" dirty="0"/>
              <a:t>	“I want a glass of </a:t>
            </a:r>
            <a:r>
              <a:rPr lang="en-US" dirty="0">
                <a:solidFill>
                  <a:srgbClr val="FF0000"/>
                </a:solidFill>
              </a:rPr>
              <a:t>orange </a:t>
            </a:r>
            <a:r>
              <a:rPr lang="en-US" dirty="0"/>
              <a:t>_______ to drink with my lunch”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also use </a:t>
            </a:r>
            <a:r>
              <a:rPr lang="en-US" i="1" dirty="0"/>
              <a:t>nearby</a:t>
            </a:r>
            <a:r>
              <a:rPr lang="en-US" dirty="0"/>
              <a:t> words, sampled at random</a:t>
            </a:r>
          </a:p>
          <a:p>
            <a:pPr marL="0" indent="0">
              <a:buNone/>
            </a:pPr>
            <a:r>
              <a:rPr lang="en-US" dirty="0"/>
              <a:t>	“I want a </a:t>
            </a:r>
            <a:r>
              <a:rPr lang="en-US" dirty="0">
                <a:solidFill>
                  <a:srgbClr val="FF0000"/>
                </a:solidFill>
              </a:rPr>
              <a:t>glass</a:t>
            </a:r>
            <a:r>
              <a:rPr lang="en-US" dirty="0"/>
              <a:t> of orange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_______ to drink with my lunch”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Word2Vec Word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 want a glass of orange juice to drink with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my lunch”</a:t>
            </a:r>
          </a:p>
          <a:p>
            <a:r>
              <a:rPr lang="en-US" dirty="0"/>
              <a:t>We define </a:t>
            </a:r>
            <a:r>
              <a:rPr lang="en-US" i="1" dirty="0"/>
              <a:t>context</a:t>
            </a:r>
            <a:r>
              <a:rPr lang="en-US" dirty="0"/>
              <a:t> and </a:t>
            </a:r>
            <a:r>
              <a:rPr lang="en-US" i="1" dirty="0"/>
              <a:t>target</a:t>
            </a:r>
            <a:r>
              <a:rPr lang="en-US" dirty="0"/>
              <a:t> word using a skip-gram model</a:t>
            </a:r>
          </a:p>
          <a:p>
            <a:pPr lvl="1"/>
            <a:r>
              <a:rPr lang="en-US" dirty="0"/>
              <a:t>Select a context word and then randomly select a target within a window</a:t>
            </a:r>
          </a:p>
          <a:p>
            <a:pPr lvl="1"/>
            <a:r>
              <a:rPr lang="en-US" dirty="0"/>
              <a:t>The target can be before or after the context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Orange -&gt; juice</a:t>
            </a:r>
          </a:p>
          <a:p>
            <a:pPr lvl="1"/>
            <a:r>
              <a:rPr lang="en-US" dirty="0"/>
              <a:t>Orange -&gt; want</a:t>
            </a:r>
          </a:p>
          <a:p>
            <a:pPr lvl="1"/>
            <a:r>
              <a:rPr lang="en-US" dirty="0"/>
              <a:t>Orange -&gt; lunch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37464"/>
            <a:ext cx="7108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2013. Efficient estimation of word representations in vector space]</a:t>
            </a:r>
          </a:p>
        </p:txBody>
      </p:sp>
    </p:spTree>
    <p:extLst>
      <p:ext uri="{BB962C8B-B14F-4D97-AF65-F5344CB8AC3E}">
        <p14:creationId xmlns:p14="http://schemas.microsoft.com/office/powerpoint/2010/main" val="691013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Word2Vec Word Embedding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Vocabulary size = 10,000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2438400"/>
                <a:ext cx="10515600" cy="612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(“orange”) -&gt;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(“juice”)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38400"/>
                <a:ext cx="10515600" cy="612775"/>
              </a:xfrm>
              <a:prstGeom prst="rect">
                <a:avLst/>
              </a:prstGeom>
              <a:blipFill>
                <a:blip r:embed="rId3"/>
                <a:stretch>
                  <a:fillRect l="-1043" t="-15842" b="-5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97000" y="3187700"/>
                <a:ext cx="9702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→     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→      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→    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→     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00" y="3187700"/>
                <a:ext cx="97028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803400" y="3909000"/>
            <a:ext cx="1181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One-hot </a:t>
            </a:r>
          </a:p>
          <a:p>
            <a:r>
              <a:rPr lang="en-US" sz="2000" dirty="0"/>
              <a:t>vector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76700" y="3772475"/>
            <a:ext cx="140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embedding matrix (300x10000)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59450" y="4051080"/>
                <a:ext cx="16891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450" y="4051080"/>
                <a:ext cx="16891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950200" y="4062888"/>
            <a:ext cx="154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Softmax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7900" y="5194300"/>
            <a:ext cx="10121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only parameters we optimize here are those of E and the softmax layer</a:t>
            </a:r>
          </a:p>
        </p:txBody>
      </p:sp>
    </p:spTree>
    <p:extLst>
      <p:ext uri="{BB962C8B-B14F-4D97-AF65-F5344CB8AC3E}">
        <p14:creationId xmlns:p14="http://schemas.microsoft.com/office/powerpoint/2010/main" val="3169549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Word2Vec Word Embedding Model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19918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Softmax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68700" y="1723316"/>
                <a:ext cx="5359400" cy="1536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00" y="1723316"/>
                <a:ext cx="5359400" cy="1536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3443308"/>
                <a:ext cx="8686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- the parameters associated with output term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43308"/>
                <a:ext cx="8686800" cy="584775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38200" y="4737100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loss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38600" y="4248316"/>
                <a:ext cx="4953000" cy="1476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10000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8316"/>
                <a:ext cx="4953000" cy="14767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5945300"/>
                <a:ext cx="98171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Both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dirty="0"/>
                  <a:t> are one-hot vectors of size 10000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45300"/>
                <a:ext cx="9817100" cy="584775"/>
              </a:xfrm>
              <a:prstGeom prst="rect">
                <a:avLst/>
              </a:prstGeom>
              <a:blipFill>
                <a:blip r:embed="rId6"/>
                <a:stretch>
                  <a:fillRect l="-1615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82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Why not a standard network?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10796" y="1187673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Oval 5"/>
          <p:cNvSpPr/>
          <p:nvPr/>
        </p:nvSpPr>
        <p:spPr>
          <a:xfrm>
            <a:off x="3811012" y="151356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11012" y="203678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1012" y="338235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73923" y="1474696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80447" y="151285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80447" y="203607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80447" y="338164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043358" y="1473987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34939" y="2807064"/>
            <a:ext cx="85140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342030" y="12992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42030" y="199203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42030" y="352025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856642" y="1469078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56642" y="3381647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62937" y="2209913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837365" y="1295825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37365" y="20348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37365" y="351287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37365" y="277386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764330" y="1616247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64330" y="2217723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64330" y="2849190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64330" y="3542392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80468" y="4598853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Problems: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856" y="5199235"/>
            <a:ext cx="10625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Inputs, outputs can be different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lengths in different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examples.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5856" y="5785063"/>
            <a:ext cx="1098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share features learned across different positions of text. </a:t>
            </a:r>
          </a:p>
        </p:txBody>
      </p:sp>
    </p:spTree>
    <p:extLst>
      <p:ext uri="{BB962C8B-B14F-4D97-AF65-F5344CB8AC3E}">
        <p14:creationId xmlns:p14="http://schemas.microsoft.com/office/powerpoint/2010/main" val="38818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/>
      <p:bldP spid="7" grpId="0" animBg="1"/>
      <p:bldP spid="17" grpId="0" animBg="1"/>
      <p:bldP spid="18" grpId="0" animBg="1"/>
      <p:bldP spid="19" grpId="0" animBg="1"/>
      <p:bldP spid="20" grpId="0"/>
      <p:bldP spid="21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8" grpId="0"/>
      <p:bldP spid="49" grpId="0"/>
      <p:bldP spid="50" grpId="0"/>
      <p:bldP spid="52" grpId="0"/>
      <p:bldP spid="46" grpId="0"/>
      <p:bldP spid="54" grpId="0"/>
      <p:bldP spid="5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Word2Vec Word Embedding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11500"/>
            <a:ext cx="10515600" cy="3065462"/>
          </a:xfrm>
        </p:spPr>
        <p:txBody>
          <a:bodyPr/>
          <a:lstStyle/>
          <a:p>
            <a:r>
              <a:rPr lang="en-US" dirty="0"/>
              <a:t>The main problem with this approach: it takes too long</a:t>
            </a:r>
          </a:p>
          <a:p>
            <a:pPr lvl="1"/>
            <a:r>
              <a:rPr lang="en-US" dirty="0"/>
              <a:t>Every term requires us to perform 10000 calculations</a:t>
            </a:r>
          </a:p>
          <a:p>
            <a:pPr lvl="1"/>
            <a:r>
              <a:rPr lang="en-US" dirty="0"/>
              <a:t>Worse for larger vocabularies and large document corpuses</a:t>
            </a:r>
          </a:p>
          <a:p>
            <a:r>
              <a:rPr lang="en-US" dirty="0"/>
              <a:t>Possible solutions:</a:t>
            </a:r>
          </a:p>
          <a:p>
            <a:pPr lvl="1"/>
            <a:r>
              <a:rPr lang="en-US" dirty="0"/>
              <a:t>Hierarchical model (like a B-tree, with frequent terms closer to the root)</a:t>
            </a:r>
          </a:p>
          <a:p>
            <a:pPr lvl="1"/>
            <a:r>
              <a:rPr lang="en-US" dirty="0"/>
              <a:t>Negative sampling (we discuss this next)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7800" y="1456616"/>
                <a:ext cx="5359400" cy="1536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456616"/>
                <a:ext cx="5359400" cy="1536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066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Negative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efficient approach than the skip-gram approach</a:t>
            </a:r>
          </a:p>
          <a:p>
            <a:endParaRPr lang="en-US" dirty="0"/>
          </a:p>
          <a:p>
            <a:r>
              <a:rPr lang="en-US" dirty="0"/>
              <a:t>“I want a glass of orange juice to drink with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my lunch”</a:t>
            </a:r>
          </a:p>
          <a:p>
            <a:endParaRPr lang="en-US" dirty="0"/>
          </a:p>
          <a:p>
            <a:r>
              <a:rPr lang="en-US" dirty="0"/>
              <a:t>The algorithm is as follows:</a:t>
            </a:r>
          </a:p>
          <a:p>
            <a:pPr lvl="1"/>
            <a:r>
              <a:rPr lang="en-US" dirty="0"/>
              <a:t>Step 1: pick a context word and randomly pick a target from the sentence. Label it as positive.</a:t>
            </a:r>
          </a:p>
          <a:p>
            <a:pPr lvl="1"/>
            <a:r>
              <a:rPr lang="en-US" dirty="0"/>
              <a:t>Step 2: for the same context, sample a set of words from the vocabulary. Label it as negative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37464"/>
            <a:ext cx="833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2013. Distributed representation of words and phrases and their compositionality]</a:t>
            </a:r>
          </a:p>
        </p:txBody>
      </p:sp>
    </p:spTree>
    <p:extLst>
      <p:ext uri="{BB962C8B-B14F-4D97-AF65-F5344CB8AC3E}">
        <p14:creationId xmlns:p14="http://schemas.microsoft.com/office/powerpoint/2010/main" val="1631142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Negative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3575"/>
          </a:xfrm>
        </p:spPr>
        <p:txBody>
          <a:bodyPr/>
          <a:lstStyle/>
          <a:p>
            <a:r>
              <a:rPr lang="en-US" dirty="0"/>
              <a:t>“I want a glass of orange juice to drink with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my lunch”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550550"/>
              </p:ext>
            </p:extLst>
          </p:nvPr>
        </p:nvGraphicFramePr>
        <p:xfrm>
          <a:off x="1879600" y="2624137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337464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646526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77656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05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4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7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3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68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96769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5092700"/>
            <a:ext cx="9944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word that appears in the sample can be also picked at random. It is then assigned a label of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then represent this as a supervised learning problems</a:t>
            </a:r>
          </a:p>
        </p:txBody>
      </p:sp>
    </p:spTree>
    <p:extLst>
      <p:ext uri="{BB962C8B-B14F-4D97-AF65-F5344CB8AC3E}">
        <p14:creationId xmlns:p14="http://schemas.microsoft.com/office/powerpoint/2010/main" val="2641774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Negative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7000" y="1825625"/>
                <a:ext cx="7747002" cy="4351338"/>
              </a:xfrm>
            </p:spPr>
            <p:txBody>
              <a:bodyPr/>
              <a:lstStyle/>
              <a:p>
                <a:r>
                  <a:rPr lang="en-US" dirty="0"/>
                  <a:t>We model this as a logistic regression problem: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case instead of solving 10000 logistic regression problems, we only solve one positive and K negative in every iteration</a:t>
                </a:r>
              </a:p>
              <a:p>
                <a:pPr lvl="1"/>
                <a:r>
                  <a:rPr lang="en-US" dirty="0"/>
                  <a:t>Much more efficient than a 10000 softmax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00" y="1825625"/>
                <a:ext cx="7747002" cy="4351338"/>
              </a:xfrm>
              <a:blipFill>
                <a:blip r:embed="rId3"/>
                <a:stretch>
                  <a:fillRect l="-141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11518"/>
              </p:ext>
            </p:extLst>
          </p:nvPr>
        </p:nvGraphicFramePr>
        <p:xfrm>
          <a:off x="8242301" y="1825625"/>
          <a:ext cx="35813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757">
                  <a:extLst>
                    <a:ext uri="{9D8B030D-6E8A-4147-A177-3AD203B41FA5}">
                      <a16:colId xmlns:a16="http://schemas.microsoft.com/office/drawing/2014/main" val="733746487"/>
                    </a:ext>
                  </a:extLst>
                </a:gridCol>
                <a:gridCol w="1141442">
                  <a:extLst>
                    <a:ext uri="{9D8B030D-6E8A-4147-A177-3AD203B41FA5}">
                      <a16:colId xmlns:a16="http://schemas.microsoft.com/office/drawing/2014/main" val="664652684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677656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05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4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7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3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68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9676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42301" y="4185602"/>
                <a:ext cx="76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01" y="4185602"/>
                <a:ext cx="7620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72600" y="4185601"/>
                <a:ext cx="76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4185601"/>
                <a:ext cx="76200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699750" y="4185601"/>
                <a:ext cx="76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9750" y="4185601"/>
                <a:ext cx="7620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906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Negative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the negative samples?</a:t>
                </a:r>
              </a:p>
              <a:p>
                <a:r>
                  <a:rPr lang="en-US" dirty="0"/>
                  <a:t>Option 1: sample based on the frequency in the corpus</a:t>
                </a:r>
              </a:p>
              <a:p>
                <a:pPr lvl="1"/>
                <a:r>
                  <a:rPr lang="en-US" dirty="0"/>
                  <a:t>We’ll get a lot of terms like “a”, “an”, “the” etc.</a:t>
                </a:r>
              </a:p>
              <a:p>
                <a:r>
                  <a:rPr lang="en-US" dirty="0"/>
                  <a:t>Option 2: uniform sampling</a:t>
                </a:r>
              </a:p>
              <a:p>
                <a:pPr lvl="1"/>
                <a:r>
                  <a:rPr lang="en-US" dirty="0"/>
                  <a:t>Doesn’t represent the corpus, may reduce the effectiveness of the representation</a:t>
                </a:r>
              </a:p>
              <a:p>
                <a:r>
                  <a:rPr lang="en-US" dirty="0"/>
                  <a:t>Option 3: find the middle ground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3/4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3/4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Empirically, this worked best for the authors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2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365125"/>
            <a:ext cx="11391900" cy="1325563"/>
          </a:xfrm>
        </p:spPr>
        <p:txBody>
          <a:bodyPr/>
          <a:lstStyle/>
          <a:p>
            <a:pPr algn="ctr"/>
            <a:r>
              <a:rPr lang="en-US" dirty="0"/>
              <a:t>GloVe (Global Vectors for Word Representations)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825625"/>
                <a:ext cx="10820400" cy="4351338"/>
              </a:xfrm>
            </p:spPr>
            <p:txBody>
              <a:bodyPr/>
              <a:lstStyle/>
              <a:p>
                <a:r>
                  <a:rPr lang="en-US" dirty="0"/>
                  <a:t>This model is even simpler than the previous ones</a:t>
                </a:r>
              </a:p>
              <a:p>
                <a:r>
                  <a:rPr lang="en-US" dirty="0"/>
                  <a:t>We once again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be the context and target, respectively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number of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appeared in the context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the sampling is random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</a:t>
                </a:r>
                <a:r>
                  <a:rPr lang="en-US" u="sng" dirty="0"/>
                  <a:t>not</a:t>
                </a:r>
                <a:r>
                  <a:rPr lang="en-US" dirty="0"/>
                  <a:t> the case if you sample the consecutive word, for example</a:t>
                </a:r>
              </a:p>
              <a:p>
                <a:r>
                  <a:rPr lang="en-US" dirty="0"/>
                  <a:t>Our goal is to estimate as accurately as possible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appearing in the context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825625"/>
                <a:ext cx="10820400" cy="4351338"/>
              </a:xfrm>
              <a:blipFill>
                <a:blip r:embed="rId2"/>
                <a:stretch>
                  <a:fillRect l="-101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37464"/>
            <a:ext cx="6306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[Pennington et. al., 2014. GloVe: global vectors for word representations]</a:t>
            </a:r>
          </a:p>
        </p:txBody>
      </p:sp>
    </p:spTree>
    <p:extLst>
      <p:ext uri="{BB962C8B-B14F-4D97-AF65-F5344CB8AC3E}">
        <p14:creationId xmlns:p14="http://schemas.microsoft.com/office/powerpoint/2010/main" val="2661931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11480800" cy="1325563"/>
          </a:xfrm>
        </p:spPr>
        <p:txBody>
          <a:bodyPr/>
          <a:lstStyle/>
          <a:p>
            <a:pPr algn="ctr"/>
            <a:r>
              <a:rPr lang="en-US" dirty="0"/>
              <a:t>GloVe (Global Vectors for Word Representations)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6100" y="1066800"/>
                <a:ext cx="10807700" cy="557529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model:</a:t>
                </a:r>
              </a:p>
              <a:p>
                <a:r>
                  <a:rPr lang="en-US" dirty="0"/>
                  <a:t>Our goal is to 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10000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This function requires a few additions:</a:t>
                </a:r>
              </a:p>
              <a:p>
                <a:pPr lvl="1"/>
                <a:r>
                  <a:rPr lang="en-US" dirty="0"/>
                  <a:t>To prevent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r>
                  <a:rPr lang="en-US" dirty="0"/>
                  <a:t>, we will add a weighting term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10000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10000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(we’ll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Finally, add the weights of each term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10000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10000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" y="1066800"/>
                <a:ext cx="10807700" cy="5575299"/>
              </a:xfrm>
              <a:blipFill>
                <a:blip r:embed="rId3"/>
                <a:stretch>
                  <a:fillRect l="-1015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723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CD672-3450-D043-BDCD-E035DFC6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Doc2Vec: Document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263BD-CEBA-AD48-82EB-D7FDFB9A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 embeddings such as Word2Vec are very effective at representing relations among terms, but have difficulty representing the “bigger picture”</a:t>
            </a:r>
          </a:p>
          <a:p>
            <a:pPr lvl="1"/>
            <a:r>
              <a:rPr lang="en-US" dirty="0"/>
              <a:t>We can have two paragraphs that contain the exact same words, </a:t>
            </a:r>
            <a:r>
              <a:rPr lang="en-US" u="sng" dirty="0"/>
              <a:t>but with completely different order and meaning</a:t>
            </a:r>
          </a:p>
          <a:p>
            <a:r>
              <a:rPr lang="en-US" dirty="0"/>
              <a:t>We would like to find a way to represent both the term and its context in a meaningful way </a:t>
            </a:r>
          </a:p>
          <a:p>
            <a:r>
              <a:rPr lang="en-US" dirty="0"/>
              <a:t>Doc2Vec – a joint representation for both the term and its paragraph/sentence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17-C33A-924D-B1F9-A8896E970047}"/>
              </a:ext>
            </a:extLst>
          </p:cNvPr>
          <p:cNvSpPr txBox="1"/>
          <p:nvPr/>
        </p:nvSpPr>
        <p:spPr>
          <a:xfrm>
            <a:off x="72980" y="6492875"/>
            <a:ext cx="11307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Le, Quoc, and Tomas </a:t>
            </a:r>
            <a:r>
              <a:rPr lang="en-US" sz="1400" dirty="0" err="1"/>
              <a:t>Mikolov</a:t>
            </a:r>
            <a:r>
              <a:rPr lang="en-US" sz="1400" dirty="0"/>
              <a:t>. "Distributed representations of sentences and documents." </a:t>
            </a:r>
            <a:r>
              <a:rPr lang="en-US" sz="1400" i="1" dirty="0"/>
              <a:t>International conference on machine learning</a:t>
            </a:r>
            <a:r>
              <a:rPr lang="en-US" sz="1400" dirty="0"/>
              <a:t>. 2014.</a:t>
            </a:r>
          </a:p>
        </p:txBody>
      </p:sp>
    </p:spTree>
    <p:extLst>
      <p:ext uri="{BB962C8B-B14F-4D97-AF65-F5344CB8AC3E}">
        <p14:creationId xmlns:p14="http://schemas.microsoft.com/office/powerpoint/2010/main" val="360498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12CF-1EF4-B040-9042-3F8F7078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Doc2Vec: Document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6CD66A-0A56-7845-BE31-BFBB99249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Word2Vec, every term is mapped to a unique column in matrix </a:t>
                </a:r>
                <a:r>
                  <a:rPr lang="en-US" i="1" dirty="0"/>
                  <a:t>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  <m:sup/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i="1" dirty="0"/>
                  <a:t> , </a:t>
                </a:r>
                <a:r>
                  <a:rPr lang="en-US" dirty="0"/>
                  <a:t>so we can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being the softmax parameters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concatenation of the relevant vectors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We now map every paragraph to a unique column in matrix </a:t>
                </a:r>
                <a:r>
                  <a:rPr lang="en-US" i="1" dirty="0"/>
                  <a:t>D</a:t>
                </a:r>
              </a:p>
              <a:p>
                <a:pPr lvl="1"/>
                <a:r>
                  <a:rPr lang="en-US" dirty="0"/>
                  <a:t>Each term is now represented by </a:t>
                </a:r>
                <a:r>
                  <a:rPr lang="en-US" i="1" dirty="0"/>
                  <a:t>both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only difference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now a concatenation of vectors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6CD66A-0A56-7845-BE31-BFBB99249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342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Doc2Vec: Document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paper proposes two approaches for training the paragraph matrix</a:t>
            </a:r>
          </a:p>
          <a:p>
            <a:pPr lvl="1"/>
            <a:r>
              <a:rPr lang="en-US" dirty="0"/>
              <a:t>Distributed memory model of paragraph vectors (PV-DM)</a:t>
            </a:r>
          </a:p>
          <a:p>
            <a:pPr lvl="1"/>
            <a:r>
              <a:rPr lang="en-US" dirty="0"/>
              <a:t>Distributed bag-of-words of paragraph vectors (PV-DBOW)</a:t>
            </a:r>
          </a:p>
          <a:p>
            <a:r>
              <a:rPr lang="en-US" dirty="0"/>
              <a:t>The final model proposed by the authors combines (i.e. concatenates) the representations generated by these two approaches</a:t>
            </a:r>
          </a:p>
        </p:txBody>
      </p:sp>
    </p:spTree>
    <p:extLst>
      <p:ext uri="{BB962C8B-B14F-4D97-AF65-F5344CB8AC3E}">
        <p14:creationId xmlns:p14="http://schemas.microsoft.com/office/powerpoint/2010/main" val="40283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Presentation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016000"/>
            <a:ext cx="11290300" cy="57150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Motivation – why use RNNs?</a:t>
            </a:r>
          </a:p>
          <a:p>
            <a:pPr lvl="0"/>
            <a:r>
              <a:rPr lang="en-US" dirty="0"/>
              <a:t>RNN – structure and notation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 analysis using RNNs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Language modeling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Generating novel sequences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Dealing with long-term dependencies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GRU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LSTM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Bidirectional RNNs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 embeddings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Embeddings – why use them?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Creating word embeddings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Word2Vec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Negative sampling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GloVe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Autoencoders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De-noising images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captioning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translation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model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Beam search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Attention models</a:t>
            </a:r>
          </a:p>
        </p:txBody>
      </p:sp>
    </p:spTree>
    <p:extLst>
      <p:ext uri="{BB962C8B-B14F-4D97-AF65-F5344CB8AC3E}">
        <p14:creationId xmlns:p14="http://schemas.microsoft.com/office/powerpoint/2010/main" val="2212291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4400" dirty="0"/>
              <a:t>Distributed memory model of paragraph vectors (PV-DM)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together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031" y="2407739"/>
            <a:ext cx="7106031" cy="418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4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4400" dirty="0"/>
              <a:t>Distributed bag-of-words of paragraph vectors (PV-DBOW)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94" y="2200529"/>
            <a:ext cx="6982379" cy="4351338"/>
          </a:xfrm>
        </p:spPr>
      </p:pic>
    </p:spTree>
    <p:extLst>
      <p:ext uri="{BB962C8B-B14F-4D97-AF65-F5344CB8AC3E}">
        <p14:creationId xmlns:p14="http://schemas.microsoft.com/office/powerpoint/2010/main" val="2527552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Presentation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016000"/>
            <a:ext cx="11290300" cy="57150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Motivation – why use RNNs?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RNN – structure and notation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 analysis using RNNs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Language modeling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Generating novel sequences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Dealing with long-term dependencies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GRU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LSTM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Bidirectional RNNs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 embeddings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Embeddings – why use them?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Creating word embeddings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Word2Vec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Negative sampling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GloVe</a:t>
            </a:r>
          </a:p>
          <a:p>
            <a:pPr lvl="0"/>
            <a:r>
              <a:rPr lang="en-US" dirty="0"/>
              <a:t>Autoencoders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De-noising images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captioning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translation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model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Beam search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Attention models</a:t>
            </a:r>
          </a:p>
        </p:txBody>
      </p:sp>
    </p:spTree>
    <p:extLst>
      <p:ext uri="{BB962C8B-B14F-4D97-AF65-F5344CB8AC3E}">
        <p14:creationId xmlns:p14="http://schemas.microsoft.com/office/powerpoint/2010/main" val="1623525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neural network designed to reconstruct its input</a:t>
            </a:r>
          </a:p>
          <a:p>
            <a:r>
              <a:rPr lang="en-US" dirty="0"/>
              <a:t>Learns two mappings: </a:t>
            </a:r>
          </a:p>
          <a:p>
            <a:pPr lvl="1"/>
            <a:r>
              <a:rPr lang="en-US" dirty="0"/>
              <a:t>From the input to the hidden layer (encoder)</a:t>
            </a:r>
          </a:p>
          <a:p>
            <a:pPr lvl="1"/>
            <a:r>
              <a:rPr lang="en-US" dirty="0"/>
              <a:t>From the hidden layer to the output (decoder)</a:t>
            </a:r>
          </a:p>
          <a:p>
            <a:r>
              <a:rPr lang="en-US" dirty="0"/>
              <a:t>In general, the hidden layer should have lower dimensionality than the input</a:t>
            </a:r>
          </a:p>
          <a:p>
            <a:pPr lvl="1"/>
            <a:r>
              <a:rPr lang="en-US" dirty="0"/>
              <a:t>Forces the hidden layer to represent the “essence” of the input (similar to PCA)</a:t>
            </a:r>
          </a:p>
          <a:p>
            <a:pPr lvl="1"/>
            <a:r>
              <a:rPr lang="en-US" dirty="0"/>
              <a:t>Makes the model more robust against noise</a:t>
            </a:r>
          </a:p>
          <a:p>
            <a:pPr lvl="1"/>
            <a:r>
              <a:rPr lang="en-US" dirty="0"/>
              <a:t>The hidden layer can be bigger, but then we have to disable some of it for each training iteration (“sparse autoencoders”)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83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5BFD-FECD-F247-B9C2-898EB7EC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Autoencoders</a:t>
            </a:r>
            <a:endParaRPr lang="en-IL" dirty="0"/>
          </a:p>
        </p:txBody>
      </p:sp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F9C104D6-705A-AD49-ACEB-B48B277E5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05" y="1825625"/>
            <a:ext cx="8351590" cy="4351338"/>
          </a:xfrm>
        </p:spPr>
      </p:pic>
    </p:spTree>
    <p:extLst>
      <p:ext uri="{BB962C8B-B14F-4D97-AF65-F5344CB8AC3E}">
        <p14:creationId xmlns:p14="http://schemas.microsoft.com/office/powerpoint/2010/main" val="3310662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889" y="365125"/>
            <a:ext cx="11335767" cy="1325563"/>
          </a:xfrm>
        </p:spPr>
        <p:txBody>
          <a:bodyPr/>
          <a:lstStyle/>
          <a:p>
            <a:r>
              <a:rPr lang="en-US" dirty="0"/>
              <a:t>Autoencoders – Example 1 –  De-noising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24" y="3949700"/>
            <a:ext cx="6307932" cy="2102644"/>
          </a:xfrm>
        </p:spPr>
      </p:pic>
      <p:sp>
        <p:nvSpPr>
          <p:cNvPr id="5" name="TextBox 4"/>
          <p:cNvSpPr txBox="1"/>
          <p:nvPr/>
        </p:nvSpPr>
        <p:spPr>
          <a:xfrm>
            <a:off x="493894" y="1690688"/>
            <a:ext cx="11129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goal is to reconstruct corrupted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Has many practical applications, since information can often be lost in 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Despite the effectiveness of convolutions, this task is handled well by FF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64288" y="6187698"/>
            <a:ext cx="92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81886" y="6177020"/>
            <a:ext cx="126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 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4532" y="6187698"/>
            <a:ext cx="85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046477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365125"/>
            <a:ext cx="11214100" cy="1325563"/>
          </a:xfrm>
        </p:spPr>
        <p:txBody>
          <a:bodyPr/>
          <a:lstStyle/>
          <a:p>
            <a:pPr algn="ctr"/>
            <a:r>
              <a:rPr lang="en-US" dirty="0"/>
              <a:t>Autoencoders – Example 1 -De-noising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72456"/>
            <a:ext cx="9525000" cy="4257675"/>
          </a:xfrm>
        </p:spPr>
      </p:pic>
    </p:spTree>
    <p:extLst>
      <p:ext uri="{BB962C8B-B14F-4D97-AF65-F5344CB8AC3E}">
        <p14:creationId xmlns:p14="http://schemas.microsoft.com/office/powerpoint/2010/main" val="7904203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65125"/>
            <a:ext cx="10903940" cy="1325563"/>
          </a:xfrm>
        </p:spPr>
        <p:txBody>
          <a:bodyPr/>
          <a:lstStyle/>
          <a:p>
            <a:pPr algn="ctr"/>
            <a:r>
              <a:rPr lang="en-US" dirty="0"/>
              <a:t>Autoencoders: using the embedding for Image Captioning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87" t="8985" r="-1" b="-554"/>
          <a:stretch/>
        </p:blipFill>
        <p:spPr>
          <a:xfrm>
            <a:off x="838200" y="1898170"/>
            <a:ext cx="1694516" cy="182537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596655" y="2141516"/>
            <a:ext cx="8937659" cy="1429368"/>
            <a:chOff x="2322612" y="1443016"/>
            <a:chExt cx="8937659" cy="1429368"/>
          </a:xfrm>
        </p:grpSpPr>
        <p:grpSp>
          <p:nvGrpSpPr>
            <p:cNvPr id="6" name="Group 5"/>
            <p:cNvGrpSpPr/>
            <p:nvPr/>
          </p:nvGrpSpPr>
          <p:grpSpPr>
            <a:xfrm>
              <a:off x="2322612" y="1443016"/>
              <a:ext cx="6960305" cy="1390793"/>
              <a:chOff x="2267435" y="1350510"/>
              <a:chExt cx="8577152" cy="1773498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2421815" y="2079942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Cube 13"/>
              <p:cNvSpPr/>
              <p:nvPr/>
            </p:nvSpPr>
            <p:spPr>
              <a:xfrm>
                <a:off x="3082262" y="1472761"/>
                <a:ext cx="1256764" cy="1239629"/>
              </a:xfrm>
              <a:prstGeom prst="cube">
                <a:avLst>
                  <a:gd name="adj" fmla="val 45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4513275" y="2077573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be 15"/>
              <p:cNvSpPr/>
              <p:nvPr/>
            </p:nvSpPr>
            <p:spPr>
              <a:xfrm>
                <a:off x="5188391" y="1541633"/>
                <a:ext cx="1159567" cy="1170757"/>
              </a:xfrm>
              <a:prstGeom prst="cube">
                <a:avLst>
                  <a:gd name="adj" fmla="val 66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6581317" y="2079387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8761824" y="2088498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9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6</a:t>
                    </a:r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Cube 20"/>
              <p:cNvSpPr/>
              <p:nvPr/>
            </p:nvSpPr>
            <p:spPr>
              <a:xfrm>
                <a:off x="7197323" y="1350510"/>
                <a:ext cx="1389640" cy="1361880"/>
              </a:xfrm>
              <a:prstGeom prst="cube">
                <a:avLst>
                  <a:gd name="adj" fmla="val 721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2" name="TextBox 1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554" t="-6000" r="-518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Cube 22"/>
              <p:cNvSpPr/>
              <p:nvPr/>
            </p:nvSpPr>
            <p:spPr>
              <a:xfrm>
                <a:off x="9436328" y="1350510"/>
                <a:ext cx="1389640" cy="1361880"/>
              </a:xfrm>
              <a:prstGeom prst="cube">
                <a:avLst>
                  <a:gd name="adj" fmla="val 818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554" t="-3922" r="-518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11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11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4</a:t>
                    </a:r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48000" b="-2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/>
              <p:cNvSpPr txBox="1"/>
              <p:nvPr/>
            </p:nvSpPr>
            <p:spPr>
              <a:xfrm>
                <a:off x="4385716" y="1529356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5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same</a:t>
                    </a:r>
                  </a:p>
                </p:txBody>
              </p:sp>
            </mc:Choice>
            <mc:Fallback xmlns="">
              <p:sp>
                <p:nvSpPr>
                  <p:cNvPr id="148" name="TextBox 1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t="-46053" r="-1099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9" name="TextBox 1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124"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TextBox 29"/>
              <p:cNvSpPr txBox="1"/>
              <p:nvPr/>
            </p:nvSpPr>
            <p:spPr>
              <a:xfrm>
                <a:off x="8621891" y="1533080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</p:grpSp>
        <p:sp>
          <p:nvSpPr>
            <p:cNvPr id="7" name="Cube 6"/>
            <p:cNvSpPr/>
            <p:nvPr/>
          </p:nvSpPr>
          <p:spPr>
            <a:xfrm>
              <a:off x="9943342" y="1593787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3" name="TextBox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10849250" y="206008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486991" y="207853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same</a:t>
                  </a:r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4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t="-72093" b="-883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456923" y="3966887"/>
            <a:ext cx="3585378" cy="1334920"/>
            <a:chOff x="11391459" y="1533901"/>
            <a:chExt cx="3585378" cy="1334920"/>
          </a:xfrm>
        </p:grpSpPr>
        <p:sp>
          <p:nvSpPr>
            <p:cNvPr id="32" name="TextBox 31"/>
            <p:cNvSpPr txBox="1"/>
            <p:nvPr/>
          </p:nvSpPr>
          <p:spPr>
            <a:xfrm>
              <a:off x="14689579" y="188417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=</a:t>
              </a:r>
            </a:p>
          </p:txBody>
        </p:sp>
        <p:sp>
          <p:nvSpPr>
            <p:cNvPr id="33" name="Cube 32"/>
            <p:cNvSpPr/>
            <p:nvPr/>
          </p:nvSpPr>
          <p:spPr>
            <a:xfrm>
              <a:off x="11391459" y="1533901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Cube 34"/>
            <p:cNvSpPr/>
            <p:nvPr/>
          </p:nvSpPr>
          <p:spPr>
            <a:xfrm>
              <a:off x="12813324" y="1671207"/>
              <a:ext cx="740722" cy="728667"/>
            </a:xfrm>
            <a:prstGeom prst="cube">
              <a:avLst>
                <a:gd name="adj" fmla="val 8316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Cube 36"/>
            <p:cNvSpPr/>
            <p:nvPr/>
          </p:nvSpPr>
          <p:spPr>
            <a:xfrm>
              <a:off x="13938614" y="1671207"/>
              <a:ext cx="740722" cy="728667"/>
            </a:xfrm>
            <a:prstGeom prst="cube">
              <a:avLst>
                <a:gd name="adj" fmla="val 878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/>
            <p:cNvCxnSpPr/>
            <p:nvPr/>
          </p:nvCxnSpPr>
          <p:spPr>
            <a:xfrm>
              <a:off x="13573766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211508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69767" b="-90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 = 2</a:t>
                  </a: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t="-42254" b="-15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/>
            <p:cNvSpPr txBox="1"/>
            <p:nvPr/>
          </p:nvSpPr>
          <p:spPr>
            <a:xfrm>
              <a:off x="13480717" y="1749755"/>
              <a:ext cx="9012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entury Schoolbook" charset="0"/>
                  <a:ea typeface="Century Schoolbook" charset="0"/>
                  <a:cs typeface="Century Schoolbook" charset="0"/>
                </a:rPr>
                <a:t>MAX-POOL</a:t>
              </a: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65104"/>
              </p:ext>
            </p:extLst>
          </p:nvPr>
        </p:nvGraphicFramePr>
        <p:xfrm>
          <a:off x="4181273" y="3881644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Oval 44"/>
          <p:cNvSpPr/>
          <p:nvPr/>
        </p:nvSpPr>
        <p:spPr>
          <a:xfrm>
            <a:off x="4208114" y="480761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 flipH="1">
                <a:off x="4152582" y="4476368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152582" y="4476368"/>
                <a:ext cx="287676" cy="215444"/>
              </a:xfrm>
              <a:prstGeom prst="rect">
                <a:avLst/>
              </a:prstGeom>
              <a:blipFill>
                <a:blip r:embed="rId2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6835561" y="433548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4044111" y="5065131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9216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46768" y="4659668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50" name="Oval 49"/>
          <p:cNvSpPr/>
          <p:nvPr/>
        </p:nvSpPr>
        <p:spPr>
          <a:xfrm>
            <a:off x="4204500" y="3934973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1" name="Oval 50"/>
          <p:cNvSpPr/>
          <p:nvPr/>
        </p:nvSpPr>
        <p:spPr>
          <a:xfrm>
            <a:off x="4204500" y="4194338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527227" y="4495440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47241"/>
              </p:ext>
            </p:extLst>
          </p:nvPr>
        </p:nvGraphicFramePr>
        <p:xfrm>
          <a:off x="5068790" y="3879748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Oval 53"/>
          <p:cNvSpPr/>
          <p:nvPr/>
        </p:nvSpPr>
        <p:spPr>
          <a:xfrm>
            <a:off x="5095631" y="4805719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 flipH="1">
                <a:off x="5040099" y="4474472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40099" y="4474472"/>
                <a:ext cx="287676" cy="215444"/>
              </a:xfrm>
              <a:prstGeom prst="rect">
                <a:avLst/>
              </a:prstGeom>
              <a:blipFill>
                <a:blip r:embed="rId2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4931628" y="506323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57" name="Oval 56"/>
          <p:cNvSpPr/>
          <p:nvPr/>
        </p:nvSpPr>
        <p:spPr>
          <a:xfrm>
            <a:off x="5092017" y="393307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8" name="Oval 57"/>
          <p:cNvSpPr/>
          <p:nvPr/>
        </p:nvSpPr>
        <p:spPr>
          <a:xfrm>
            <a:off x="5092017" y="419244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414744" y="4493544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941969"/>
              </p:ext>
            </p:extLst>
          </p:nvPr>
        </p:nvGraphicFramePr>
        <p:xfrm>
          <a:off x="5909677" y="3877923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Oval 60"/>
          <p:cNvSpPr/>
          <p:nvPr/>
        </p:nvSpPr>
        <p:spPr>
          <a:xfrm>
            <a:off x="5936518" y="480389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flipH="1">
                <a:off x="5880986" y="4472647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80986" y="4472647"/>
                <a:ext cx="287676" cy="215444"/>
              </a:xfrm>
              <a:prstGeom prst="rect">
                <a:avLst/>
              </a:prstGeom>
              <a:blipFill>
                <a:blip r:embed="rId2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5772515" y="50614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64" name="Oval 63"/>
          <p:cNvSpPr/>
          <p:nvPr/>
        </p:nvSpPr>
        <p:spPr>
          <a:xfrm>
            <a:off x="5932904" y="393125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5" name="Oval 64"/>
          <p:cNvSpPr/>
          <p:nvPr/>
        </p:nvSpPr>
        <p:spPr>
          <a:xfrm>
            <a:off x="5932904" y="419061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6255631" y="4491719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03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  <p:bldP spid="48" grpId="0"/>
      <p:bldP spid="49" grpId="0"/>
      <p:bldP spid="50" grpId="0" animBg="1"/>
      <p:bldP spid="51" grpId="0" animBg="1"/>
      <p:bldP spid="54" grpId="0" animBg="1"/>
      <p:bldP spid="55" grpId="0"/>
      <p:bldP spid="56" grpId="0"/>
      <p:bldP spid="57" grpId="0" animBg="1"/>
      <p:bldP spid="58" grpId="0" animBg="1"/>
      <p:bldP spid="61" grpId="0" animBg="1"/>
      <p:bldP spid="62" grpId="0"/>
      <p:bldP spid="63" grpId="0"/>
      <p:bldP spid="64" grpId="0" animBg="1"/>
      <p:bldP spid="6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65125"/>
            <a:ext cx="10903940" cy="1325563"/>
          </a:xfrm>
        </p:spPr>
        <p:txBody>
          <a:bodyPr/>
          <a:lstStyle/>
          <a:p>
            <a:pPr algn="ctr"/>
            <a:r>
              <a:rPr lang="en-US" dirty="0"/>
              <a:t>Autoencoders: using the embedding for Image Captioning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7" t="8985" r="-1" b="-554"/>
          <a:stretch/>
        </p:blipFill>
        <p:spPr>
          <a:xfrm>
            <a:off x="838200" y="1898170"/>
            <a:ext cx="1694516" cy="182537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596655" y="2141516"/>
            <a:ext cx="8937659" cy="1429368"/>
            <a:chOff x="2322612" y="1443016"/>
            <a:chExt cx="8937659" cy="1429368"/>
          </a:xfrm>
        </p:grpSpPr>
        <p:grpSp>
          <p:nvGrpSpPr>
            <p:cNvPr id="6" name="Group 5"/>
            <p:cNvGrpSpPr/>
            <p:nvPr/>
          </p:nvGrpSpPr>
          <p:grpSpPr>
            <a:xfrm>
              <a:off x="2322612" y="1443016"/>
              <a:ext cx="6960305" cy="1390793"/>
              <a:chOff x="2267435" y="1350510"/>
              <a:chExt cx="8577152" cy="1773498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2421815" y="2079942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Cube 13"/>
              <p:cNvSpPr/>
              <p:nvPr/>
            </p:nvSpPr>
            <p:spPr>
              <a:xfrm>
                <a:off x="3082262" y="1472761"/>
                <a:ext cx="1256764" cy="1239629"/>
              </a:xfrm>
              <a:prstGeom prst="cube">
                <a:avLst>
                  <a:gd name="adj" fmla="val 45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4513275" y="2077573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be 15"/>
              <p:cNvSpPr/>
              <p:nvPr/>
            </p:nvSpPr>
            <p:spPr>
              <a:xfrm>
                <a:off x="5188391" y="1541633"/>
                <a:ext cx="1159567" cy="1170757"/>
              </a:xfrm>
              <a:prstGeom prst="cube">
                <a:avLst>
                  <a:gd name="adj" fmla="val 66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6581317" y="2079387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8761824" y="2088498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9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6</a:t>
                    </a:r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Cube 20"/>
              <p:cNvSpPr/>
              <p:nvPr/>
            </p:nvSpPr>
            <p:spPr>
              <a:xfrm>
                <a:off x="7197323" y="1350510"/>
                <a:ext cx="1389640" cy="1361880"/>
              </a:xfrm>
              <a:prstGeom prst="cube">
                <a:avLst>
                  <a:gd name="adj" fmla="val 721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2" name="TextBox 1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554" t="-6000" r="-518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Cube 22"/>
              <p:cNvSpPr/>
              <p:nvPr/>
            </p:nvSpPr>
            <p:spPr>
              <a:xfrm>
                <a:off x="9436328" y="1350510"/>
                <a:ext cx="1389640" cy="1361880"/>
              </a:xfrm>
              <a:prstGeom prst="cube">
                <a:avLst>
                  <a:gd name="adj" fmla="val 818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554" t="-3922" r="-518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11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11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4</a:t>
                    </a:r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48000" b="-2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/>
              <p:cNvSpPr txBox="1"/>
              <p:nvPr/>
            </p:nvSpPr>
            <p:spPr>
              <a:xfrm>
                <a:off x="4385716" y="1529356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5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same</a:t>
                    </a:r>
                  </a:p>
                </p:txBody>
              </p:sp>
            </mc:Choice>
            <mc:Fallback xmlns="">
              <p:sp>
                <p:nvSpPr>
                  <p:cNvPr id="148" name="TextBox 1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t="-46053" r="-1099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9" name="TextBox 1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124"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TextBox 29"/>
              <p:cNvSpPr txBox="1"/>
              <p:nvPr/>
            </p:nvSpPr>
            <p:spPr>
              <a:xfrm>
                <a:off x="8621891" y="1533080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</p:grpSp>
        <p:sp>
          <p:nvSpPr>
            <p:cNvPr id="7" name="Cube 6"/>
            <p:cNvSpPr/>
            <p:nvPr/>
          </p:nvSpPr>
          <p:spPr>
            <a:xfrm>
              <a:off x="9943342" y="1593787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3" name="TextBox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10849250" y="206008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486991" y="207853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same</a:t>
                  </a:r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4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t="-72093" b="-883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456923" y="3966887"/>
            <a:ext cx="3585378" cy="1334920"/>
            <a:chOff x="11391459" y="1533901"/>
            <a:chExt cx="3585378" cy="1334920"/>
          </a:xfrm>
        </p:grpSpPr>
        <p:sp>
          <p:nvSpPr>
            <p:cNvPr id="32" name="TextBox 31"/>
            <p:cNvSpPr txBox="1"/>
            <p:nvPr/>
          </p:nvSpPr>
          <p:spPr>
            <a:xfrm>
              <a:off x="14689579" y="188417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=</a:t>
              </a:r>
            </a:p>
          </p:txBody>
        </p:sp>
        <p:sp>
          <p:nvSpPr>
            <p:cNvPr id="33" name="Cube 32"/>
            <p:cNvSpPr/>
            <p:nvPr/>
          </p:nvSpPr>
          <p:spPr>
            <a:xfrm>
              <a:off x="11391459" y="1533901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Cube 34"/>
            <p:cNvSpPr/>
            <p:nvPr/>
          </p:nvSpPr>
          <p:spPr>
            <a:xfrm>
              <a:off x="12813324" y="1671207"/>
              <a:ext cx="740722" cy="728667"/>
            </a:xfrm>
            <a:prstGeom prst="cube">
              <a:avLst>
                <a:gd name="adj" fmla="val 8316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Cube 36"/>
            <p:cNvSpPr/>
            <p:nvPr/>
          </p:nvSpPr>
          <p:spPr>
            <a:xfrm>
              <a:off x="13938614" y="1671207"/>
              <a:ext cx="740722" cy="728667"/>
            </a:xfrm>
            <a:prstGeom prst="cube">
              <a:avLst>
                <a:gd name="adj" fmla="val 878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/>
            <p:cNvCxnSpPr/>
            <p:nvPr/>
          </p:nvCxnSpPr>
          <p:spPr>
            <a:xfrm>
              <a:off x="13573766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211508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69767" b="-90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 = 2</a:t>
                  </a: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t="-42254" b="-15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/>
            <p:cNvSpPr txBox="1"/>
            <p:nvPr/>
          </p:nvSpPr>
          <p:spPr>
            <a:xfrm>
              <a:off x="13480717" y="1749755"/>
              <a:ext cx="9012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entury Schoolbook" charset="0"/>
                  <a:ea typeface="Century Schoolbook" charset="0"/>
                  <a:cs typeface="Century Schoolbook" charset="0"/>
                </a:rPr>
                <a:t>MAX-POOL</a:t>
              </a: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4181273" y="3881644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Oval 44"/>
          <p:cNvSpPr/>
          <p:nvPr/>
        </p:nvSpPr>
        <p:spPr>
          <a:xfrm>
            <a:off x="4208114" y="480761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 flipH="1">
                <a:off x="4152582" y="4476368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152582" y="4476368"/>
                <a:ext cx="287676" cy="215444"/>
              </a:xfrm>
              <a:prstGeom prst="rect">
                <a:avLst/>
              </a:prstGeom>
              <a:blipFill>
                <a:blip r:embed="rId2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4044111" y="5065131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9216</a:t>
            </a:r>
          </a:p>
        </p:txBody>
      </p:sp>
      <p:sp>
        <p:nvSpPr>
          <p:cNvPr id="50" name="Oval 49"/>
          <p:cNvSpPr/>
          <p:nvPr/>
        </p:nvSpPr>
        <p:spPr>
          <a:xfrm>
            <a:off x="4204500" y="3934973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1" name="Oval 50"/>
          <p:cNvSpPr/>
          <p:nvPr/>
        </p:nvSpPr>
        <p:spPr>
          <a:xfrm>
            <a:off x="4204500" y="4194338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527227" y="4495440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5068790" y="3879748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Oval 53"/>
          <p:cNvSpPr/>
          <p:nvPr/>
        </p:nvSpPr>
        <p:spPr>
          <a:xfrm>
            <a:off x="5095631" y="4805719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 flipH="1">
                <a:off x="5040099" y="4474472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40099" y="4474472"/>
                <a:ext cx="287676" cy="215444"/>
              </a:xfrm>
              <a:prstGeom prst="rect">
                <a:avLst/>
              </a:prstGeom>
              <a:blipFill>
                <a:blip r:embed="rId2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4931628" y="506323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57" name="Oval 56"/>
          <p:cNvSpPr/>
          <p:nvPr/>
        </p:nvSpPr>
        <p:spPr>
          <a:xfrm>
            <a:off x="5092017" y="393307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8" name="Oval 57"/>
          <p:cNvSpPr/>
          <p:nvPr/>
        </p:nvSpPr>
        <p:spPr>
          <a:xfrm>
            <a:off x="5092017" y="419244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414744" y="4493544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5909677" y="3877923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Oval 60"/>
          <p:cNvSpPr/>
          <p:nvPr/>
        </p:nvSpPr>
        <p:spPr>
          <a:xfrm>
            <a:off x="5936518" y="480389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flipH="1">
                <a:off x="5880986" y="4472647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80986" y="4472647"/>
                <a:ext cx="287676" cy="215444"/>
              </a:xfrm>
              <a:prstGeom prst="rect">
                <a:avLst/>
              </a:prstGeom>
              <a:blipFill>
                <a:blip r:embed="rId2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5772515" y="50614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64" name="Oval 63"/>
          <p:cNvSpPr/>
          <p:nvPr/>
        </p:nvSpPr>
        <p:spPr>
          <a:xfrm>
            <a:off x="5932904" y="393125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5" name="Oval 64"/>
          <p:cNvSpPr/>
          <p:nvPr/>
        </p:nvSpPr>
        <p:spPr>
          <a:xfrm>
            <a:off x="5932904" y="419061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6255631" y="4491719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8449175" y="3824782"/>
            <a:ext cx="1021891" cy="1035895"/>
            <a:chOff x="9919737" y="4984836"/>
            <a:chExt cx="1021891" cy="1035895"/>
          </a:xfrm>
        </p:grpSpPr>
        <p:sp>
          <p:nvSpPr>
            <p:cNvPr id="68" name="Rectangle 67"/>
            <p:cNvSpPr/>
            <p:nvPr/>
          </p:nvSpPr>
          <p:spPr>
            <a:xfrm>
              <a:off x="10153704" y="5473587"/>
              <a:ext cx="375549" cy="2967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10124546" y="4984836"/>
                  <a:ext cx="817082" cy="3745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546" y="4984836"/>
                  <a:ext cx="817082" cy="374590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t="-1639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/>
            <p:cNvCxnSpPr/>
            <p:nvPr/>
          </p:nvCxnSpPr>
          <p:spPr>
            <a:xfrm flipV="1">
              <a:off x="10340199" y="5808078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10344864" y="5214742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Freeform 71"/>
            <p:cNvSpPr/>
            <p:nvPr/>
          </p:nvSpPr>
          <p:spPr>
            <a:xfrm>
              <a:off x="9919737" y="5162311"/>
              <a:ext cx="419514" cy="85842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77808" y="3803515"/>
            <a:ext cx="854853" cy="1399925"/>
            <a:chOff x="8248370" y="4963569"/>
            <a:chExt cx="854853" cy="1399925"/>
          </a:xfrm>
        </p:grpSpPr>
        <p:sp>
          <p:nvSpPr>
            <p:cNvPr id="74" name="Rectangle 73"/>
            <p:cNvSpPr/>
            <p:nvPr/>
          </p:nvSpPr>
          <p:spPr>
            <a:xfrm>
              <a:off x="8277529" y="5452320"/>
              <a:ext cx="375548" cy="2967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8277529" y="5994162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7529" y="5994162"/>
                  <a:ext cx="367985" cy="36933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8248370" y="4963569"/>
                  <a:ext cx="732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370" y="4963569"/>
                  <a:ext cx="732893" cy="36933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t="-3279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 flipV="1">
              <a:off x="8464029" y="5786811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8468482" y="5207266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9101281" y="5788551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Freeform 79"/>
            <p:cNvSpPr/>
            <p:nvPr/>
          </p:nvSpPr>
          <p:spPr>
            <a:xfrm>
              <a:off x="8683709" y="5146596"/>
              <a:ext cx="419514" cy="85842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flipV="1">
              <a:off x="8653077" y="5589827"/>
              <a:ext cx="26919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7415065" y="3805255"/>
            <a:ext cx="867677" cy="1050121"/>
            <a:chOff x="7854072" y="4715541"/>
            <a:chExt cx="867677" cy="1050121"/>
          </a:xfrm>
        </p:grpSpPr>
        <p:cxnSp>
          <p:nvCxnSpPr>
            <p:cNvPr id="83" name="Straight Arrow Connector 82"/>
            <p:cNvCxnSpPr/>
            <p:nvPr/>
          </p:nvCxnSpPr>
          <p:spPr>
            <a:xfrm flipV="1">
              <a:off x="8715479" y="5543974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7854072" y="4715541"/>
              <a:ext cx="867677" cy="1050121"/>
              <a:chOff x="8885627" y="4965309"/>
              <a:chExt cx="867677" cy="105012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8914786" y="5454060"/>
                <a:ext cx="375549" cy="29679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8885627" y="4965309"/>
                    <a:ext cx="732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5627" y="4965309"/>
                    <a:ext cx="732893" cy="369332"/>
                  </a:xfrm>
                  <a:prstGeom prst="rect">
                    <a:avLst/>
                  </a:prstGeom>
                  <a:blipFill rotWithShape="0">
                    <a:blip r:embed="rId30"/>
                    <a:stretch>
                      <a:fillRect t="-333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/>
              <p:cNvCxnSpPr/>
              <p:nvPr/>
            </p:nvCxnSpPr>
            <p:spPr>
              <a:xfrm flipV="1">
                <a:off x="9105734" y="5209006"/>
                <a:ext cx="0" cy="20735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/>
              <p:cNvSpPr/>
              <p:nvPr/>
            </p:nvSpPr>
            <p:spPr>
              <a:xfrm>
                <a:off x="9333790" y="5157010"/>
                <a:ext cx="419514" cy="858420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89" name="Straight Arrow Connector 88"/>
              <p:cNvCxnSpPr/>
              <p:nvPr/>
            </p:nvCxnSpPr>
            <p:spPr>
              <a:xfrm flipV="1">
                <a:off x="9277536" y="5589827"/>
                <a:ext cx="26919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Group 89"/>
          <p:cNvGrpSpPr/>
          <p:nvPr/>
        </p:nvGrpSpPr>
        <p:grpSpPr>
          <a:xfrm>
            <a:off x="8025091" y="4238893"/>
            <a:ext cx="658051" cy="400110"/>
            <a:chOff x="9495653" y="5398947"/>
            <a:chExt cx="658051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495653" y="5398947"/>
                  <a:ext cx="4619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5653" y="5398947"/>
                  <a:ext cx="461986" cy="400110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/>
            <p:cNvCxnSpPr/>
            <p:nvPr/>
          </p:nvCxnSpPr>
          <p:spPr>
            <a:xfrm flipV="1">
              <a:off x="9884506" y="5613273"/>
              <a:ext cx="26919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-59740" y="6140811"/>
            <a:ext cx="78149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[Mao et. al., 2014. Deep captioning with multimodal recurrent neural networks]</a:t>
            </a:r>
          </a:p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Vinyals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Show and tell: Neural image caption generator]</a:t>
            </a:r>
          </a:p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Karpathy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Li, 2015. Deep visual-semantic alignments for generating image descriptions]</a:t>
            </a:r>
          </a:p>
        </p:txBody>
      </p:sp>
    </p:spTree>
    <p:extLst>
      <p:ext uri="{BB962C8B-B14F-4D97-AF65-F5344CB8AC3E}">
        <p14:creationId xmlns:p14="http://schemas.microsoft.com/office/powerpoint/2010/main" val="324251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8" grpId="0"/>
      <p:bldP spid="50" grpId="0" animBg="1"/>
      <p:bldP spid="51" grpId="0" animBg="1"/>
      <p:bldP spid="54" grpId="0" animBg="1"/>
      <p:bldP spid="55" grpId="0"/>
      <p:bldP spid="56" grpId="0"/>
      <p:bldP spid="57" grpId="0" animBg="1"/>
      <p:bldP spid="58" grpId="0" animBg="1"/>
      <p:bldP spid="61" grpId="0" animBg="1"/>
      <p:bldP spid="62" grpId="0"/>
      <p:bldP spid="63" grpId="0"/>
      <p:bldP spid="64" grpId="0" animBg="1"/>
      <p:bldP spid="6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17" y="34769"/>
            <a:ext cx="11087100" cy="1325563"/>
          </a:xfrm>
        </p:spPr>
        <p:txBody>
          <a:bodyPr/>
          <a:lstStyle/>
          <a:p>
            <a:pPr algn="ctr"/>
            <a:r>
              <a:rPr lang="en-US" dirty="0"/>
              <a:t>Autoencoder: Using the Embedding for Translation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" y="1781346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Jane  visite  l’Afrique  en  septembre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7167" y="2370031"/>
            <a:ext cx="5795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Jane  is  visiting  Africa  in  September.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21685" y="2600863"/>
            <a:ext cx="4428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648" y="1435894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48" y="1435894"/>
                <a:ext cx="8143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33325" y="1435894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25" y="1435894"/>
                <a:ext cx="81438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695634" y="1435894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634" y="1435894"/>
                <a:ext cx="81438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755373" y="1435894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73" y="1435894"/>
                <a:ext cx="8143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710658" y="1435894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658" y="1435894"/>
                <a:ext cx="81438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02754" y="2834224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54" y="2834224"/>
                <a:ext cx="814380" cy="461665"/>
              </a:xfrm>
              <a:prstGeom prst="rect">
                <a:avLst/>
              </a:prstGeom>
              <a:blipFill>
                <a:blip r:embed="rId8"/>
                <a:stretch>
                  <a:fillRect l="-22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67777" y="2834224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777" y="2834224"/>
                <a:ext cx="814380" cy="461665"/>
              </a:xfrm>
              <a:prstGeom prst="rect">
                <a:avLst/>
              </a:prstGeom>
              <a:blipFill>
                <a:blip r:embed="rId9"/>
                <a:stretch>
                  <a:fillRect l="-223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578387" y="2834224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87" y="2834224"/>
                <a:ext cx="814380" cy="461665"/>
              </a:xfrm>
              <a:prstGeom prst="rect">
                <a:avLst/>
              </a:prstGeom>
              <a:blipFill>
                <a:blip r:embed="rId10"/>
                <a:stretch>
                  <a:fillRect l="-223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96187" y="2834224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87" y="2834224"/>
                <a:ext cx="814380" cy="461665"/>
              </a:xfrm>
              <a:prstGeom prst="rect">
                <a:avLst/>
              </a:prstGeom>
              <a:blipFill>
                <a:blip r:embed="rId11"/>
                <a:stretch>
                  <a:fillRect l="-223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69753" y="2832140"/>
                <a:ext cx="814380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753" y="2832140"/>
                <a:ext cx="814380" cy="465833"/>
              </a:xfrm>
              <a:prstGeom prst="rect">
                <a:avLst/>
              </a:prstGeom>
              <a:blipFill>
                <a:blip r:embed="rId12"/>
                <a:stretch>
                  <a:fillRect l="-225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587770" y="2832140"/>
                <a:ext cx="814380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770" y="2832140"/>
                <a:ext cx="814380" cy="465833"/>
              </a:xfrm>
              <a:prstGeom prst="rect">
                <a:avLst/>
              </a:prstGeom>
              <a:blipFill>
                <a:blip r:embed="rId13"/>
                <a:stretch>
                  <a:fillRect l="-22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2174843" y="4079992"/>
            <a:ext cx="3412927" cy="1282260"/>
            <a:chOff x="901935" y="4454001"/>
            <a:chExt cx="3412927" cy="1282260"/>
          </a:xfrm>
        </p:grpSpPr>
        <p:grpSp>
          <p:nvGrpSpPr>
            <p:cNvPr id="49" name="Group 48"/>
            <p:cNvGrpSpPr/>
            <p:nvPr/>
          </p:nvGrpSpPr>
          <p:grpSpPr>
            <a:xfrm>
              <a:off x="901935" y="4501501"/>
              <a:ext cx="1458503" cy="1049141"/>
              <a:chOff x="957808" y="3103887"/>
              <a:chExt cx="2033576" cy="1267457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957808" y="3103887"/>
                <a:ext cx="2033576" cy="1267457"/>
                <a:chOff x="784313" y="2629030"/>
                <a:chExt cx="3009491" cy="178181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784313" y="2629030"/>
                      <a:ext cx="90544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9" name="TextBox 10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313" y="2629030"/>
                      <a:ext cx="905440" cy="461665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r="-65823" b="-5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ectangle 60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2" name="Straight Arrow Connector 61"/>
                <p:cNvCxnSpPr/>
                <p:nvPr/>
              </p:nvCxnSpPr>
              <p:spPr>
                <a:xfrm>
                  <a:off x="2224788" y="2971128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r="-67089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9" name="Straight Arrow Connector 58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ectangle 49"/>
            <p:cNvSpPr/>
            <p:nvPr/>
          </p:nvSpPr>
          <p:spPr>
            <a:xfrm>
              <a:off x="3280767" y="4504294"/>
              <a:ext cx="442443" cy="4256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500482" y="4983959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955413" y="445400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3305611" y="5274596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5611" y="5274596"/>
                  <a:ext cx="1009251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/>
            <p:cNvCxnSpPr/>
            <p:nvPr/>
          </p:nvCxnSpPr>
          <p:spPr>
            <a:xfrm>
              <a:off x="2397735" y="471804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760592" y="4718049"/>
              <a:ext cx="5542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3009352" y="4734375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595871" y="4469317"/>
                  <a:ext cx="411819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5871" y="4469317"/>
                  <a:ext cx="411819" cy="43309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5804341" y="3422899"/>
            <a:ext cx="3200734" cy="1515985"/>
            <a:chOff x="4382026" y="1244445"/>
            <a:chExt cx="3200734" cy="1515985"/>
          </a:xfrm>
        </p:grpSpPr>
        <p:grpSp>
          <p:nvGrpSpPr>
            <p:cNvPr id="69" name="Group 68"/>
            <p:cNvGrpSpPr/>
            <p:nvPr/>
          </p:nvGrpSpPr>
          <p:grpSpPr>
            <a:xfrm>
              <a:off x="4382026" y="1244445"/>
              <a:ext cx="3200734" cy="1515985"/>
              <a:chOff x="4382026" y="1244445"/>
              <a:chExt cx="3200734" cy="1515985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4382026" y="1244445"/>
                <a:ext cx="3200734" cy="1515985"/>
                <a:chOff x="5109763" y="1144342"/>
                <a:chExt cx="4106982" cy="1831449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>
                  <a:off x="5109763" y="1144342"/>
                  <a:ext cx="664790" cy="1360887"/>
                  <a:chOff x="2326595" y="2257524"/>
                  <a:chExt cx="664790" cy="1360887"/>
                </a:xfrm>
              </p:grpSpPr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2326595" y="2257524"/>
                    <a:ext cx="664790" cy="1360887"/>
                    <a:chOff x="2809981" y="1439199"/>
                    <a:chExt cx="983823" cy="1913159"/>
                  </a:xfrm>
                </p:grpSpPr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3" name="TextBox 92"/>
                        <p:cNvSpPr txBox="1"/>
                        <p:nvPr/>
                      </p:nvSpPr>
                      <p:spPr>
                        <a:xfrm>
                          <a:off x="2809981" y="1439199"/>
                          <a:ext cx="912941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90" name="TextBox 8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09981" y="1439199"/>
                          <a:ext cx="912941" cy="461665"/>
                        </a:xfrm>
                        <a:prstGeom prst="rect">
                          <a:avLst/>
                        </a:prstGeom>
                        <a:blipFill rotWithShape="0">
                          <a:blip r:embed="rId30"/>
                          <a:stretch>
                            <a:fillRect l="-3846" t="-6818" r="-69231" b="-8636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88" name="Straight Arrow Connector 87"/>
                  <p:cNvCxnSpPr/>
                  <p:nvPr/>
                </p:nvCxnSpPr>
                <p:spPr>
                  <a:xfrm flipV="1">
                    <a:off x="2688159" y="2679710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Rectangle 73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/>
                    <p:cNvSpPr txBox="1"/>
                    <p:nvPr/>
                  </p:nvSpPr>
                  <p:spPr>
                    <a:xfrm>
                      <a:off x="6156551" y="1147356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2" name="TextBox 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6551" y="1147356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31"/>
                      <a:stretch>
                        <a:fillRect l="-1709" t="-4762" r="-13675" b="-3015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V="1">
                  <a:off x="6518108" y="1569542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/>
                    <p:cNvSpPr txBox="1"/>
                    <p:nvPr/>
                  </p:nvSpPr>
                  <p:spPr>
                    <a:xfrm>
                      <a:off x="8191657" y="1168234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91657" y="1168234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32"/>
                      <a:stretch>
                        <a:fillRect l="-2290" t="-3125" r="-14504" b="-2968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Freeform 81"/>
                <p:cNvSpPr/>
                <p:nvPr/>
              </p:nvSpPr>
              <p:spPr>
                <a:xfrm>
                  <a:off x="5824870" y="1461422"/>
                  <a:ext cx="689113" cy="1487145"/>
                </a:xfrm>
                <a:custGeom>
                  <a:avLst/>
                  <a:gdLst>
                    <a:gd name="connsiteX0" fmla="*/ 0 w 689113"/>
                    <a:gd name="connsiteY0" fmla="*/ 19392 h 1487145"/>
                    <a:gd name="connsiteX1" fmla="*/ 251792 w 689113"/>
                    <a:gd name="connsiteY1" fmla="*/ 185044 h 1487145"/>
                    <a:gd name="connsiteX2" fmla="*/ 271670 w 689113"/>
                    <a:gd name="connsiteY2" fmla="*/ 1357861 h 1487145"/>
                    <a:gd name="connsiteX3" fmla="*/ 689113 w 689113"/>
                    <a:gd name="connsiteY3" fmla="*/ 1457252 h 1487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9113" h="1487145">
                      <a:moveTo>
                        <a:pt x="0" y="19392"/>
                      </a:moveTo>
                      <a:cubicBezTo>
                        <a:pt x="103257" y="-9321"/>
                        <a:pt x="206514" y="-38034"/>
                        <a:pt x="251792" y="185044"/>
                      </a:cubicBezTo>
                      <a:cubicBezTo>
                        <a:pt x="297070" y="408122"/>
                        <a:pt x="198783" y="1145826"/>
                        <a:pt x="271670" y="1357861"/>
                      </a:cubicBezTo>
                      <a:cubicBezTo>
                        <a:pt x="344557" y="1569896"/>
                        <a:pt x="689113" y="1457252"/>
                        <a:pt x="689113" y="1457252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 82"/>
                <p:cNvSpPr/>
                <p:nvPr/>
              </p:nvSpPr>
              <p:spPr>
                <a:xfrm>
                  <a:off x="6892724" y="1479464"/>
                  <a:ext cx="689113" cy="1487145"/>
                </a:xfrm>
                <a:custGeom>
                  <a:avLst/>
                  <a:gdLst>
                    <a:gd name="connsiteX0" fmla="*/ 0 w 689113"/>
                    <a:gd name="connsiteY0" fmla="*/ 19392 h 1487145"/>
                    <a:gd name="connsiteX1" fmla="*/ 251792 w 689113"/>
                    <a:gd name="connsiteY1" fmla="*/ 185044 h 1487145"/>
                    <a:gd name="connsiteX2" fmla="*/ 271670 w 689113"/>
                    <a:gd name="connsiteY2" fmla="*/ 1357861 h 1487145"/>
                    <a:gd name="connsiteX3" fmla="*/ 689113 w 689113"/>
                    <a:gd name="connsiteY3" fmla="*/ 1457252 h 1487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9113" h="1487145">
                      <a:moveTo>
                        <a:pt x="0" y="19392"/>
                      </a:moveTo>
                      <a:cubicBezTo>
                        <a:pt x="103257" y="-9321"/>
                        <a:pt x="206514" y="-38034"/>
                        <a:pt x="251792" y="185044"/>
                      </a:cubicBezTo>
                      <a:cubicBezTo>
                        <a:pt x="297070" y="408122"/>
                        <a:pt x="198783" y="1145826"/>
                        <a:pt x="271670" y="1357861"/>
                      </a:cubicBezTo>
                      <a:cubicBezTo>
                        <a:pt x="344557" y="1569896"/>
                        <a:pt x="689113" y="1457252"/>
                        <a:pt x="689113" y="1457252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Freeform 83"/>
                <p:cNvSpPr/>
                <p:nvPr/>
              </p:nvSpPr>
              <p:spPr>
                <a:xfrm>
                  <a:off x="7855229" y="1488646"/>
                  <a:ext cx="689113" cy="1487145"/>
                </a:xfrm>
                <a:custGeom>
                  <a:avLst/>
                  <a:gdLst>
                    <a:gd name="connsiteX0" fmla="*/ 0 w 689113"/>
                    <a:gd name="connsiteY0" fmla="*/ 19392 h 1487145"/>
                    <a:gd name="connsiteX1" fmla="*/ 251792 w 689113"/>
                    <a:gd name="connsiteY1" fmla="*/ 185044 h 1487145"/>
                    <a:gd name="connsiteX2" fmla="*/ 271670 w 689113"/>
                    <a:gd name="connsiteY2" fmla="*/ 1357861 h 1487145"/>
                    <a:gd name="connsiteX3" fmla="*/ 689113 w 689113"/>
                    <a:gd name="connsiteY3" fmla="*/ 1457252 h 1487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9113" h="1487145">
                      <a:moveTo>
                        <a:pt x="0" y="19392"/>
                      </a:moveTo>
                      <a:cubicBezTo>
                        <a:pt x="103257" y="-9321"/>
                        <a:pt x="206514" y="-38034"/>
                        <a:pt x="251792" y="185044"/>
                      </a:cubicBezTo>
                      <a:cubicBezTo>
                        <a:pt x="297070" y="408122"/>
                        <a:pt x="198783" y="1145826"/>
                        <a:pt x="271670" y="1357861"/>
                      </a:cubicBezTo>
                      <a:cubicBezTo>
                        <a:pt x="344557" y="1569896"/>
                        <a:pt x="689113" y="1457252"/>
                        <a:pt x="689113" y="1457252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2" name="TextBox 8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Arrow Connector 71"/>
              <p:cNvCxnSpPr/>
              <p:nvPr/>
            </p:nvCxnSpPr>
            <p:spPr>
              <a:xfrm flipV="1">
                <a:off x="6300582" y="2434924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/>
            <p:cNvCxnSpPr/>
            <p:nvPr/>
          </p:nvCxnSpPr>
          <p:spPr>
            <a:xfrm>
              <a:off x="4945086" y="217320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777307" y="217320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6571224" y="217320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180723" y="5247962"/>
            <a:ext cx="987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called an encoder-decoder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known as sequence-to-sequence models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-48126" y="6559027"/>
            <a:ext cx="965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[Cho et al., 2014. Learning phrase representations using RNN encoder-decoder for statistical machine translation]</a:t>
            </a:r>
          </a:p>
          <a:p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-36224" y="6213575"/>
            <a:ext cx="6514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[Sutskever et al., 2014. Sequence to sequence learning with neural networks]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8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939801" y="1133468"/>
            <a:ext cx="9138920" cy="3609503"/>
            <a:chOff x="1201782" y="1655554"/>
            <a:chExt cx="9198194" cy="3577290"/>
          </a:xfrm>
        </p:grpSpPr>
        <p:grpSp>
          <p:nvGrpSpPr>
            <p:cNvPr id="13" name="Group 12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" name="Group 4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" name="Group 2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 39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729251" y="2866255"/>
                <a:ext cx="762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1" y="2866255"/>
                <a:ext cx="76200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074925" y="2840924"/>
                <a:ext cx="762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925" y="2840924"/>
                <a:ext cx="76200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48898" y="2866255"/>
                <a:ext cx="762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898" y="2866255"/>
                <a:ext cx="762003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027096" y="3690674"/>
                <a:ext cx="754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96" y="3690674"/>
                <a:ext cx="754566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398313" y="3690674"/>
                <a:ext cx="754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313" y="3690674"/>
                <a:ext cx="754566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776036" y="3728815"/>
                <a:ext cx="754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36" y="3728815"/>
                <a:ext cx="754566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579592" y="3753078"/>
                <a:ext cx="754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592" y="3753078"/>
                <a:ext cx="754566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114113" y="2920453"/>
                <a:ext cx="762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13" y="2920453"/>
                <a:ext cx="762003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93801" y="4865375"/>
                <a:ext cx="8120438" cy="53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– </a:t>
                </a:r>
                <a:r>
                  <a:rPr lang="en-US" sz="2800" dirty="0" err="1"/>
                  <a:t>tanh</a:t>
                </a:r>
                <a:r>
                  <a:rPr lang="en-US" sz="2800" dirty="0"/>
                  <a:t>/ReLU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801" y="4865375"/>
                <a:ext cx="8120438" cy="537135"/>
              </a:xfrm>
              <a:prstGeom prst="rect">
                <a:avLst/>
              </a:prstGeom>
              <a:blipFill>
                <a:blip r:embed="rId24"/>
                <a:stretch>
                  <a:fillRect t="-10227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193801" y="5524914"/>
                <a:ext cx="7936315" cy="581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– sigmoid/softmax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801" y="5524914"/>
                <a:ext cx="7936315" cy="581057"/>
              </a:xfrm>
              <a:prstGeom prst="rect">
                <a:avLst/>
              </a:prstGeom>
              <a:blipFill>
                <a:blip r:embed="rId25"/>
                <a:stretch>
                  <a:fillRect t="-8333" b="-19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15204" y="1495998"/>
                <a:ext cx="763607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204" y="1495998"/>
                <a:ext cx="763607" cy="490840"/>
              </a:xfrm>
              <a:prstGeom prst="rect">
                <a:avLst/>
              </a:prstGeom>
              <a:blipFill>
                <a:blip r:embed="rId26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4551" y="1494691"/>
                <a:ext cx="763607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551" y="1494691"/>
                <a:ext cx="763607" cy="490840"/>
              </a:xfrm>
              <a:prstGeom prst="rect">
                <a:avLst/>
              </a:prstGeom>
              <a:blipFill>
                <a:blip r:embed="rId27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846413" y="1496900"/>
                <a:ext cx="763607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413" y="1496900"/>
                <a:ext cx="763607" cy="490840"/>
              </a:xfrm>
              <a:prstGeom prst="rect">
                <a:avLst/>
              </a:prstGeom>
              <a:blipFill>
                <a:blip r:embed="rId2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584304" y="1508330"/>
                <a:ext cx="763607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304" y="1508330"/>
                <a:ext cx="763607" cy="490840"/>
              </a:xfrm>
              <a:prstGeom prst="rect">
                <a:avLst/>
              </a:prstGeom>
              <a:blipFill>
                <a:blip r:embed="rId29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9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10" grpId="0"/>
      <p:bldP spid="69" grpId="0"/>
      <p:bldP spid="70" grpId="0"/>
      <p:bldP spid="71" grpId="0"/>
      <p:bldP spid="72" grpId="0"/>
      <p:bldP spid="7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Presentation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016000"/>
            <a:ext cx="11290300" cy="57150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Motivation – why use RNNs?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RNN – structure and notation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Text analysis using RNNs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Language modeling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Generating novel sequences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Dealing with long-term dependencies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GRU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LSTM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Bidirectional RNNs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 embeddings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Embeddings – why use them?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Creating word embeddings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Word2Vec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Negative sampling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GloVe</a:t>
            </a:r>
          </a:p>
          <a:p>
            <a:pPr lvl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Autoencoders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De-noising images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captioning</a:t>
            </a:r>
          </a:p>
          <a:p>
            <a:pPr lvl="1"/>
            <a:r>
              <a:rPr lang="en-US" dirty="0"/>
              <a:t>Machine translation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model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Beam search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Attention models</a:t>
            </a:r>
          </a:p>
        </p:txBody>
      </p:sp>
    </p:spTree>
    <p:extLst>
      <p:ext uri="{BB962C8B-B14F-4D97-AF65-F5344CB8AC3E}">
        <p14:creationId xmlns:p14="http://schemas.microsoft.com/office/powerpoint/2010/main" val="21080623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Machine translation as building a conditional language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1566" y="2415873"/>
            <a:ext cx="270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Language model: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9067" y="4582945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Machine translation: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4911" y="3953586"/>
            <a:ext cx="6716160" cy="1947511"/>
            <a:chOff x="3804911" y="3521102"/>
            <a:chExt cx="6716160" cy="1947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4861611" y="4229936"/>
              <a:ext cx="442442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>
              <a:off x="4543654" y="4431067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9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Arrow Connector 115"/>
            <p:cNvCxnSpPr/>
            <p:nvPr/>
          </p:nvCxnSpPr>
          <p:spPr>
            <a:xfrm flipV="1">
              <a:off x="5081331" y="4709601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6224382" y="4232431"/>
              <a:ext cx="442443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6444097" y="4712096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7541907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7368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/>
            <p:cNvCxnSpPr/>
            <p:nvPr/>
          </p:nvCxnSpPr>
          <p:spPr>
            <a:xfrm flipV="1">
              <a:off x="7767117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6899028" y="41821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/>
            <p:cNvCxnSpPr/>
            <p:nvPr/>
          </p:nvCxnSpPr>
          <p:spPr>
            <a:xfrm>
              <a:off x="5341350" y="4446186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83" idx="1"/>
            </p:cNvCxnSpPr>
            <p:nvPr/>
          </p:nvCxnSpPr>
          <p:spPr>
            <a:xfrm>
              <a:off x="6704207" y="4446186"/>
              <a:ext cx="837700" cy="16327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9478424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403" b="-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/>
            <p:cNvCxnSpPr/>
            <p:nvPr/>
          </p:nvCxnSpPr>
          <p:spPr>
            <a:xfrm flipV="1">
              <a:off x="9703630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8010857" y="4446186"/>
              <a:ext cx="413609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8930646" y="4462512"/>
              <a:ext cx="414329" cy="3474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6E31A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/>
            <p:cNvCxnSpPr/>
            <p:nvPr/>
          </p:nvCxnSpPr>
          <p:spPr>
            <a:xfrm>
              <a:off x="5952967" y="4462512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Freeform 120"/>
            <p:cNvSpPr/>
            <p:nvPr/>
          </p:nvSpPr>
          <p:spPr>
            <a:xfrm>
              <a:off x="7998800" y="4155078"/>
              <a:ext cx="360713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 flipV="1">
              <a:off x="8359513" y="4785312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eform 122"/>
            <p:cNvSpPr/>
            <p:nvPr/>
          </p:nvSpPr>
          <p:spPr>
            <a:xfrm>
              <a:off x="9242412" y="4157003"/>
              <a:ext cx="441992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flipV="1">
              <a:off x="9684405" y="4787237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326425" y="1676929"/>
            <a:ext cx="4256332" cy="1952847"/>
            <a:chOff x="3326425" y="1244445"/>
            <a:chExt cx="4256332" cy="1952847"/>
          </a:xfrm>
        </p:grpSpPr>
        <p:grpSp>
          <p:nvGrpSpPr>
            <p:cNvPr id="5" name="Group 4"/>
            <p:cNvGrpSpPr/>
            <p:nvPr/>
          </p:nvGrpSpPr>
          <p:grpSpPr>
            <a:xfrm>
              <a:off x="3326425" y="1244445"/>
              <a:ext cx="4256332" cy="1952847"/>
              <a:chOff x="3326425" y="1244445"/>
              <a:chExt cx="4256332" cy="1952847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326425" y="1244445"/>
                <a:ext cx="4256332" cy="1952847"/>
                <a:chOff x="3326425" y="1244445"/>
                <a:chExt cx="4256332" cy="1952847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3326425" y="1244445"/>
                  <a:ext cx="4256332" cy="1952847"/>
                  <a:chOff x="3755284" y="1144342"/>
                  <a:chExt cx="5461461" cy="2359218"/>
                </a:xfrm>
              </p:grpSpPr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3755284" y="1144342"/>
                    <a:ext cx="2401268" cy="2359218"/>
                    <a:chOff x="972116" y="2257524"/>
                    <a:chExt cx="2401268" cy="2359218"/>
                  </a:xfrm>
                </p:grpSpPr>
                <p:grpSp>
                  <p:nvGrpSpPr>
                    <p:cNvPr id="53" name="Group 52"/>
                    <p:cNvGrpSpPr/>
                    <p:nvPr/>
                  </p:nvGrpSpPr>
                  <p:grpSpPr>
                    <a:xfrm>
                      <a:off x="972116" y="2257524"/>
                      <a:ext cx="2401268" cy="2359218"/>
                      <a:chOff x="805488" y="1439199"/>
                      <a:chExt cx="3553638" cy="3316631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6" name="TextBox 55"/>
                          <p:cNvSpPr txBox="1"/>
                          <p:nvPr/>
                        </p:nvSpPr>
                        <p:spPr>
                          <a:xfrm>
                            <a:off x="805488" y="2629030"/>
                            <a:ext cx="905441" cy="4616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6" name="TextBox 85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05488" y="2629030"/>
                            <a:ext cx="905441" cy="461666"/>
                          </a:xfrm>
                          <a:prstGeom prst="rect">
                            <a:avLst/>
                          </a:prstGeom>
                          <a:blipFill rotWithShape="0">
                            <a:blip r:embed="rId9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57" name="Rectangle 56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>
                        <a:off x="2224788" y="2882010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9" name="TextBox 58"/>
                          <p:cNvSpPr txBox="1"/>
                          <p:nvPr/>
                        </p:nvSpPr>
                        <p:spPr>
                          <a:xfrm>
                            <a:off x="2637334" y="3971758"/>
                            <a:ext cx="1721792" cy="78407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9" name="TextBox 5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637334" y="3971758"/>
                            <a:ext cx="1721792" cy="784072"/>
                          </a:xfrm>
                          <a:prstGeom prst="rect">
                            <a:avLst/>
                          </a:prstGeom>
                          <a:blipFill rotWithShape="0">
                            <a:blip r:embed="rId2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2809981" y="1439199"/>
                            <a:ext cx="912941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0" name="TextBox 8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09981" y="1439199"/>
                            <a:ext cx="912941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30"/>
                            <a:stretch>
                              <a:fillRect l="-3846" t="-6818" r="-69231" b="-86364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54" name="Straight Arrow Connector 53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/>
                    <p:cNvCxnSpPr/>
                    <p:nvPr/>
                  </p:nvCxnSpPr>
                  <p:spPr>
                    <a:xfrm flipV="1">
                      <a:off x="2688159" y="2679710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1" name="Rectangle 40"/>
                  <p:cNvSpPr/>
                  <p:nvPr/>
                </p:nvSpPr>
                <p:spPr>
                  <a:xfrm>
                    <a:off x="6204448" y="1994078"/>
                    <a:ext cx="616894" cy="5141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/>
                      <p:cNvSpPr txBox="1"/>
                      <p:nvPr/>
                    </p:nvSpPr>
                    <p:spPr>
                      <a:xfrm>
                        <a:off x="6156551" y="1147356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2" name="TextBox 7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6551" y="1147356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31"/>
                        <a:stretch>
                          <a:fillRect l="-1709" t="-4762" r="-13675" b="-3015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3" name="Straight Arrow Connector 42"/>
                  <p:cNvCxnSpPr/>
                  <p:nvPr/>
                </p:nvCxnSpPr>
                <p:spPr>
                  <a:xfrm flipV="1">
                    <a:off x="6510794" y="2573558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/>
                  <p:nvPr/>
                </p:nvCxnSpPr>
                <p:spPr>
                  <a:xfrm flipV="1">
                    <a:off x="6518108" y="1569542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Rectangle 44"/>
                  <p:cNvSpPr/>
                  <p:nvPr/>
                </p:nvSpPr>
                <p:spPr>
                  <a:xfrm>
                    <a:off x="8239554" y="2014956"/>
                    <a:ext cx="616894" cy="5141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/>
                      <p:cNvSpPr txBox="1"/>
                      <p:nvPr/>
                    </p:nvSpPr>
                    <p:spPr>
                      <a:xfrm>
                        <a:off x="8191657" y="1168234"/>
                        <a:ext cx="1025088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6" name="TextBox 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91657" y="1168234"/>
                        <a:ext cx="1025088" cy="468783"/>
                      </a:xfrm>
                      <a:prstGeom prst="rect">
                        <a:avLst/>
                      </a:prstGeom>
                      <a:blipFill rotWithShape="0">
                        <a:blip r:embed="rId32"/>
                        <a:stretch>
                          <a:fillRect l="-2290" t="-3125" r="-14504" b="-2968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7" name="Straight Arrow Connector 46"/>
                  <p:cNvCxnSpPr/>
                  <p:nvPr/>
                </p:nvCxnSpPr>
                <p:spPr>
                  <a:xfrm flipV="1">
                    <a:off x="8545900" y="259443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/>
                  <p:nvPr/>
                </p:nvCxnSpPr>
                <p:spPr>
                  <a:xfrm flipV="1">
                    <a:off x="8553562" y="1566528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Freeform 48"/>
                  <p:cNvSpPr/>
                  <p:nvPr/>
                </p:nvSpPr>
                <p:spPr>
                  <a:xfrm>
                    <a:off x="5824870" y="1461422"/>
                    <a:ext cx="689113" cy="1487145"/>
                  </a:xfrm>
                  <a:custGeom>
                    <a:avLst/>
                    <a:gdLst>
                      <a:gd name="connsiteX0" fmla="*/ 0 w 689113"/>
                      <a:gd name="connsiteY0" fmla="*/ 19392 h 1487145"/>
                      <a:gd name="connsiteX1" fmla="*/ 251792 w 689113"/>
                      <a:gd name="connsiteY1" fmla="*/ 185044 h 1487145"/>
                      <a:gd name="connsiteX2" fmla="*/ 271670 w 689113"/>
                      <a:gd name="connsiteY2" fmla="*/ 1357861 h 1487145"/>
                      <a:gd name="connsiteX3" fmla="*/ 689113 w 689113"/>
                      <a:gd name="connsiteY3" fmla="*/ 1457252 h 1487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9113" h="1487145">
                        <a:moveTo>
                          <a:pt x="0" y="19392"/>
                        </a:moveTo>
                        <a:cubicBezTo>
                          <a:pt x="103257" y="-9321"/>
                          <a:pt x="206514" y="-38034"/>
                          <a:pt x="251792" y="185044"/>
                        </a:cubicBezTo>
                        <a:cubicBezTo>
                          <a:pt x="297070" y="408122"/>
                          <a:pt x="198783" y="1145826"/>
                          <a:pt x="271670" y="1357861"/>
                        </a:cubicBezTo>
                        <a:cubicBezTo>
                          <a:pt x="344557" y="1569896"/>
                          <a:pt x="689113" y="1457252"/>
                          <a:pt x="689113" y="1457252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Freeform 49"/>
                  <p:cNvSpPr/>
                  <p:nvPr/>
                </p:nvSpPr>
                <p:spPr>
                  <a:xfrm>
                    <a:off x="6892724" y="1479464"/>
                    <a:ext cx="689113" cy="1487145"/>
                  </a:xfrm>
                  <a:custGeom>
                    <a:avLst/>
                    <a:gdLst>
                      <a:gd name="connsiteX0" fmla="*/ 0 w 689113"/>
                      <a:gd name="connsiteY0" fmla="*/ 19392 h 1487145"/>
                      <a:gd name="connsiteX1" fmla="*/ 251792 w 689113"/>
                      <a:gd name="connsiteY1" fmla="*/ 185044 h 1487145"/>
                      <a:gd name="connsiteX2" fmla="*/ 271670 w 689113"/>
                      <a:gd name="connsiteY2" fmla="*/ 1357861 h 1487145"/>
                      <a:gd name="connsiteX3" fmla="*/ 689113 w 689113"/>
                      <a:gd name="connsiteY3" fmla="*/ 1457252 h 1487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9113" h="1487145">
                        <a:moveTo>
                          <a:pt x="0" y="19392"/>
                        </a:moveTo>
                        <a:cubicBezTo>
                          <a:pt x="103257" y="-9321"/>
                          <a:pt x="206514" y="-38034"/>
                          <a:pt x="251792" y="185044"/>
                        </a:cubicBezTo>
                        <a:cubicBezTo>
                          <a:pt x="297070" y="408122"/>
                          <a:pt x="198783" y="1145826"/>
                          <a:pt x="271670" y="1357861"/>
                        </a:cubicBezTo>
                        <a:cubicBezTo>
                          <a:pt x="344557" y="1569896"/>
                          <a:pt x="689113" y="1457252"/>
                          <a:pt x="689113" y="1457252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Freeform 50"/>
                  <p:cNvSpPr/>
                  <p:nvPr/>
                </p:nvSpPr>
                <p:spPr>
                  <a:xfrm>
                    <a:off x="7855229" y="1488646"/>
                    <a:ext cx="689113" cy="1487145"/>
                  </a:xfrm>
                  <a:custGeom>
                    <a:avLst/>
                    <a:gdLst>
                      <a:gd name="connsiteX0" fmla="*/ 0 w 689113"/>
                      <a:gd name="connsiteY0" fmla="*/ 19392 h 1487145"/>
                      <a:gd name="connsiteX1" fmla="*/ 251792 w 689113"/>
                      <a:gd name="connsiteY1" fmla="*/ 185044 h 1487145"/>
                      <a:gd name="connsiteX2" fmla="*/ 271670 w 689113"/>
                      <a:gd name="connsiteY2" fmla="*/ 1357861 h 1487145"/>
                      <a:gd name="connsiteX3" fmla="*/ 689113 w 689113"/>
                      <a:gd name="connsiteY3" fmla="*/ 1457252 h 1487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9113" h="1487145">
                        <a:moveTo>
                          <a:pt x="0" y="19392"/>
                        </a:moveTo>
                        <a:cubicBezTo>
                          <a:pt x="103257" y="-9321"/>
                          <a:pt x="206514" y="-38034"/>
                          <a:pt x="251792" y="185044"/>
                        </a:cubicBezTo>
                        <a:cubicBezTo>
                          <a:pt x="297070" y="408122"/>
                          <a:pt x="198783" y="1145826"/>
                          <a:pt x="271670" y="1357861"/>
                        </a:cubicBezTo>
                        <a:cubicBezTo>
                          <a:pt x="344557" y="1569896"/>
                          <a:pt x="689113" y="1457252"/>
                          <a:pt x="689113" y="1457252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TextBox 51"/>
                      <p:cNvSpPr txBox="1"/>
                      <p:nvPr/>
                    </p:nvSpPr>
                    <p:spPr>
                      <a:xfrm>
                        <a:off x="7263405" y="1990704"/>
                        <a:ext cx="574195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82" name="TextBox 8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63405" y="1990704"/>
                        <a:ext cx="574195" cy="523220"/>
                      </a:xfrm>
                      <a:prstGeom prst="rect">
                        <a:avLst/>
                      </a:prstGeom>
                      <a:blipFill rotWithShape="0">
                        <a:blip r:embed="rId3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25" name="Straight Arrow Connector 124"/>
                <p:cNvCxnSpPr/>
                <p:nvPr/>
              </p:nvCxnSpPr>
              <p:spPr>
                <a:xfrm flipV="1">
                  <a:off x="6300582" y="2434924"/>
                  <a:ext cx="0" cy="29734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5048188" y="2730720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8188" y="2730720"/>
                    <a:ext cx="906723" cy="461665"/>
                  </a:xfrm>
                  <a:prstGeom prst="rect">
                    <a:avLst/>
                  </a:prstGeom>
                  <a:blipFill rotWithShape="0"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5" name="Straight Arrow Connector 64"/>
            <p:cNvCxnSpPr/>
            <p:nvPr/>
          </p:nvCxnSpPr>
          <p:spPr>
            <a:xfrm>
              <a:off x="4945086" y="217320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777307" y="217320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6571224" y="217320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25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Experimental Setting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architecture used:</a:t>
            </a:r>
          </a:p>
          <a:p>
            <a:pPr lvl="1"/>
            <a:r>
              <a:rPr lang="en-US" dirty="0"/>
              <a:t>A deep LSTM (4 layers)</a:t>
            </a:r>
          </a:p>
          <a:p>
            <a:pPr lvl="1"/>
            <a:r>
              <a:rPr lang="en-US" dirty="0"/>
              <a:t>1000 nodes at each layer</a:t>
            </a:r>
          </a:p>
          <a:p>
            <a:r>
              <a:rPr lang="en-US" dirty="0"/>
              <a:t>1000 dimensional word embeddings</a:t>
            </a:r>
          </a:p>
          <a:p>
            <a:r>
              <a:rPr lang="en-US" dirty="0"/>
              <a:t>Vocabularies:</a:t>
            </a:r>
          </a:p>
          <a:p>
            <a:pPr lvl="1"/>
            <a:r>
              <a:rPr lang="en-US" dirty="0"/>
              <a:t>Input vocabulary size - 160,000</a:t>
            </a:r>
          </a:p>
          <a:p>
            <a:pPr lvl="1"/>
            <a:r>
              <a:rPr lang="en-US" dirty="0"/>
              <a:t>Output vocabulary size – 80,000</a:t>
            </a:r>
          </a:p>
          <a:p>
            <a:r>
              <a:rPr lang="en-US" dirty="0"/>
              <a:t>380M parameters overall</a:t>
            </a:r>
          </a:p>
          <a:p>
            <a:pPr lvl="1"/>
            <a:r>
              <a:rPr lang="en-US" dirty="0"/>
              <a:t>64M of these are recurrent parameters (of the net itself) </a:t>
            </a:r>
          </a:p>
          <a:p>
            <a:r>
              <a:rPr lang="en-US" dirty="0"/>
              <a:t>Initial learning rate of 0.7. After 5 epochs the learning rate is halved every half epoch</a:t>
            </a:r>
          </a:p>
          <a:p>
            <a:r>
              <a:rPr lang="en-US" dirty="0"/>
              <a:t>The architecture was trained for 7.5 epochs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0275"/>
            <a:ext cx="6514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[Sutskever et al., 2014. Sequence to sequence learning with neural networks]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647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Finding the most likely translation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604" y="1216055"/>
            <a:ext cx="677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Jane visite l’Afrique en septembre.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42193" y="1383246"/>
                <a:ext cx="3747180" cy="502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,…,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| </m:t>
                      </m:r>
                      <m:r>
                        <a:rPr lang="en-US" sz="3200" i="1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193" y="1383246"/>
                <a:ext cx="3747180" cy="5020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770222" y="2382945"/>
            <a:ext cx="7027155" cy="523220"/>
            <a:chOff x="770222" y="2382945"/>
            <a:chExt cx="7027155" cy="52322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770222" y="2636392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550154" y="2382945"/>
              <a:ext cx="62472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 is visiting Africa in September.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0222" y="3068589"/>
            <a:ext cx="8921904" cy="523220"/>
            <a:chOff x="770222" y="2981386"/>
            <a:chExt cx="8921904" cy="523220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770222" y="3234833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1550154" y="2981386"/>
              <a:ext cx="81419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 is going to be visiting Africa in September.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70222" y="3754233"/>
            <a:ext cx="6972653" cy="523220"/>
            <a:chOff x="770222" y="3579827"/>
            <a:chExt cx="6972653" cy="523220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770222" y="3833274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550154" y="3579827"/>
              <a:ext cx="61927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In September, Jane will visit Africa.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70222" y="4439878"/>
            <a:ext cx="9066175" cy="523220"/>
            <a:chOff x="770222" y="4439878"/>
            <a:chExt cx="9066175" cy="523220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770222" y="4693325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1550154" y="4439878"/>
              <a:ext cx="82862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Her African friend welcomed Jane in September.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614022" y="5566619"/>
                <a:ext cx="4670061" cy="664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mr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mr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charset="0"/>
                                        </a:rPr>
                                        <m:t>arg</m:t>
                                      </m:r>
                                      <m:r>
                                        <a:rPr lang="en-US" sz="2400" b="0" i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mr-IN" sz="2400" b="0" i="0" smtClean="0">
                                          <a:latin typeface="Cambria Math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&lt;1&gt;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,…,</m:t>
                                          </m:r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&lt;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,…,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 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022" y="5566619"/>
                <a:ext cx="4670061" cy="664541"/>
              </a:xfrm>
              <a:prstGeom prst="rect">
                <a:avLst/>
              </a:prstGeom>
              <a:blipFill>
                <a:blip r:embed="rId3"/>
                <a:stretch>
                  <a:fillRect b="-1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91883" y="189484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54076" y="1894846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French</a:t>
            </a:r>
          </a:p>
        </p:txBody>
      </p:sp>
    </p:spTree>
    <p:extLst>
      <p:ext uri="{BB962C8B-B14F-4D97-AF65-F5344CB8AC3E}">
        <p14:creationId xmlns:p14="http://schemas.microsoft.com/office/powerpoint/2010/main" val="367854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Why not a greedy search?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42532" y="4558160"/>
            <a:ext cx="7169823" cy="523220"/>
            <a:chOff x="770222" y="2382945"/>
            <a:chExt cx="7169823" cy="52322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770222" y="2636392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550154" y="2382945"/>
              <a:ext cx="63898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entury Schoolbook" charset="0"/>
                  <a:ea typeface="Century Schoolbook" charset="0"/>
                  <a:cs typeface="Century Schoolbook" charset="0"/>
                </a:rPr>
                <a:t>Jane is 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visiting Africa in September.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79948" y="5268170"/>
            <a:ext cx="9064572" cy="523220"/>
            <a:chOff x="770222" y="2981386"/>
            <a:chExt cx="9064572" cy="52322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770222" y="3234833"/>
              <a:ext cx="534143" cy="163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1550154" y="2981386"/>
              <a:ext cx="8284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entury Schoolbook" charset="0"/>
                  <a:ea typeface="Century Schoolbook" charset="0"/>
                  <a:cs typeface="Century Schoolbook" charset="0"/>
                </a:rPr>
                <a:t>Jane is 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going to be visiting Africa in September.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19671" y="1175702"/>
            <a:ext cx="6716160" cy="1947511"/>
            <a:chOff x="3804911" y="3521102"/>
            <a:chExt cx="6716160" cy="1947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/>
            <p:cNvSpPr/>
            <p:nvPr/>
          </p:nvSpPr>
          <p:spPr>
            <a:xfrm>
              <a:off x="4861611" y="4229936"/>
              <a:ext cx="442442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4543654" y="4431067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87"/>
            <p:cNvCxnSpPr/>
            <p:nvPr/>
          </p:nvCxnSpPr>
          <p:spPr>
            <a:xfrm flipV="1">
              <a:off x="5081331" y="4709601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6224382" y="4232431"/>
              <a:ext cx="442443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V="1">
              <a:off x="6444097" y="4712096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7541907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7368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/>
            <p:cNvCxnSpPr/>
            <p:nvPr/>
          </p:nvCxnSpPr>
          <p:spPr>
            <a:xfrm flipV="1">
              <a:off x="7767117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6899028" y="41821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/>
            <p:cNvCxnSpPr/>
            <p:nvPr/>
          </p:nvCxnSpPr>
          <p:spPr>
            <a:xfrm>
              <a:off x="5341350" y="4446186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704207" y="4446186"/>
              <a:ext cx="837700" cy="16327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/>
            <p:cNvSpPr/>
            <p:nvPr/>
          </p:nvSpPr>
          <p:spPr>
            <a:xfrm>
              <a:off x="9478424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403" b="-46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/>
            <p:cNvCxnSpPr/>
            <p:nvPr/>
          </p:nvCxnSpPr>
          <p:spPr>
            <a:xfrm flipV="1">
              <a:off x="9703630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8010857" y="4446186"/>
              <a:ext cx="413609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8930646" y="4462512"/>
              <a:ext cx="414329" cy="3474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6E31A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/>
            <p:cNvCxnSpPr/>
            <p:nvPr/>
          </p:nvCxnSpPr>
          <p:spPr>
            <a:xfrm>
              <a:off x="5952967" y="4462512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Freeform 105"/>
            <p:cNvSpPr/>
            <p:nvPr/>
          </p:nvSpPr>
          <p:spPr>
            <a:xfrm>
              <a:off x="7998800" y="4155078"/>
              <a:ext cx="360713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 flipV="1">
              <a:off x="8359513" y="4785312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07"/>
            <p:cNvSpPr/>
            <p:nvPr/>
          </p:nvSpPr>
          <p:spPr>
            <a:xfrm>
              <a:off x="9242412" y="4157003"/>
              <a:ext cx="441992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flipV="1">
              <a:off x="9684405" y="4787237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76700" y="3240522"/>
            <a:ext cx="1047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greedy search, we will select the word with the maximal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this doesn’t always work well. Why?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532" y="5956300"/>
            <a:ext cx="1100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Because “going” is a much more likely outcome than visiting in the corpus, we will go down a less optimal path</a:t>
            </a:r>
          </a:p>
        </p:txBody>
      </p:sp>
    </p:spTree>
    <p:extLst>
      <p:ext uri="{BB962C8B-B14F-4D97-AF65-F5344CB8AC3E}">
        <p14:creationId xmlns:p14="http://schemas.microsoft.com/office/powerpoint/2010/main" val="6431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The Beam Search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873763" y="1054967"/>
            <a:ext cx="4613127" cy="1927632"/>
            <a:chOff x="302642" y="4100392"/>
            <a:chExt cx="5012744" cy="1927632"/>
          </a:xfrm>
        </p:grpSpPr>
        <p:grpSp>
          <p:nvGrpSpPr>
            <p:cNvPr id="75" name="Group 74"/>
            <p:cNvGrpSpPr/>
            <p:nvPr/>
          </p:nvGrpSpPr>
          <p:grpSpPr>
            <a:xfrm>
              <a:off x="302642" y="4100392"/>
              <a:ext cx="5012744" cy="1927632"/>
              <a:chOff x="282488" y="4107578"/>
              <a:chExt cx="5012744" cy="1927632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282488" y="4796234"/>
                <a:ext cx="2004170" cy="1238976"/>
                <a:chOff x="957808" y="3103886"/>
                <a:chExt cx="2571632" cy="1496795"/>
              </a:xfrm>
            </p:grpSpPr>
            <p:grpSp>
              <p:nvGrpSpPr>
                <p:cNvPr id="115" name="Group 114"/>
                <p:cNvGrpSpPr/>
                <p:nvPr/>
              </p:nvGrpSpPr>
              <p:grpSpPr>
                <a:xfrm>
                  <a:off x="957808" y="3103886"/>
                  <a:ext cx="2571632" cy="1496795"/>
                  <a:chOff x="784313" y="2629030"/>
                  <a:chExt cx="3805761" cy="210422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7" name="TextBox 116"/>
                      <p:cNvSpPr txBox="1"/>
                      <p:nvPr/>
                    </p:nvSpPr>
                    <p:spPr>
                      <a:xfrm>
                        <a:off x="784313" y="2629030"/>
                        <a:ext cx="1437047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TextBox 1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4313" y="2629030"/>
                        <a:ext cx="1437047" cy="784071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18" name="Rectangle 117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119" name="Straight Arrow Connector 118"/>
                  <p:cNvCxnSpPr/>
                  <p:nvPr/>
                </p:nvCxnSpPr>
                <p:spPr>
                  <a:xfrm>
                    <a:off x="2224788" y="2971128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rgbClr val="00B050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0" name="TextBox 119"/>
                      <p:cNvSpPr txBox="1"/>
                      <p:nvPr/>
                    </p:nvSpPr>
                    <p:spPr>
                      <a:xfrm>
                        <a:off x="2719133" y="3949180"/>
                        <a:ext cx="1870941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0" name="TextBox 11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19133" y="3949180"/>
                        <a:ext cx="1870941" cy="784071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16" name="Straight Arrow Connector 115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Rectangle 80"/>
              <p:cNvSpPr/>
              <p:nvPr/>
            </p:nvSpPr>
            <p:spPr>
              <a:xfrm>
                <a:off x="2867387" y="4799029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 flipV="1">
                <a:off x="3106135" y="5278694"/>
                <a:ext cx="0" cy="297346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4299043" y="4816310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4235342" y="4107578"/>
                    <a:ext cx="105989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6E31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6E3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6E31A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6E31A1"/>
                                      </a:solidFill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rgbClr val="6E31A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5342" y="4107578"/>
                    <a:ext cx="1059890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97368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/>
              <p:cNvCxnSpPr/>
              <p:nvPr/>
            </p:nvCxnSpPr>
            <p:spPr>
              <a:xfrm flipV="1">
                <a:off x="4543762" y="4445123"/>
                <a:ext cx="0" cy="297346"/>
              </a:xfrm>
              <a:prstGeom prst="straightConnector1">
                <a:avLst/>
              </a:prstGeom>
              <a:ln w="15875">
                <a:solidFill>
                  <a:srgbClr val="6E31A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/>
              <p:cNvSpPr txBox="1"/>
              <p:nvPr/>
            </p:nvSpPr>
            <p:spPr>
              <a:xfrm>
                <a:off x="3600474" y="4748736"/>
                <a:ext cx="200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2780822" y="5569331"/>
                    <a:ext cx="109667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7" name="Text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822" y="5569331"/>
                    <a:ext cx="1096678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8" name="Straight Arrow Connector 107"/>
              <p:cNvCxnSpPr/>
              <p:nvPr/>
            </p:nvCxnSpPr>
            <p:spPr>
              <a:xfrm>
                <a:off x="1907862" y="5012784"/>
                <a:ext cx="263483" cy="0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83" idx="1"/>
              </p:cNvCxnSpPr>
              <p:nvPr/>
            </p:nvCxnSpPr>
            <p:spPr>
              <a:xfrm>
                <a:off x="3388777" y="5012784"/>
                <a:ext cx="910266" cy="16327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2067608" y="4748157"/>
                  <a:ext cx="6239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8" y="4748157"/>
                  <a:ext cx="623936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889729" y="1448026"/>
            <a:ext cx="1996364" cy="4372142"/>
            <a:chOff x="626998" y="1669244"/>
            <a:chExt cx="1996364" cy="4372142"/>
          </a:xfrm>
        </p:grpSpPr>
        <p:sp>
          <p:nvSpPr>
            <p:cNvPr id="5" name="TextBox 4"/>
            <p:cNvSpPr txBox="1"/>
            <p:nvPr/>
          </p:nvSpPr>
          <p:spPr>
            <a:xfrm>
              <a:off x="1441377" y="166924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01302" y="2714533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in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41616" y="3676960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47090" y="4561316"/>
              <a:ext cx="19736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september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78485" y="5385865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zulu</a:t>
              </a:r>
            </a:p>
          </p:txBody>
        </p:sp>
        <p:sp>
          <p:nvSpPr>
            <p:cNvPr id="7" name="Right Bracket 6"/>
            <p:cNvSpPr/>
            <p:nvPr/>
          </p:nvSpPr>
          <p:spPr>
            <a:xfrm>
              <a:off x="2440036" y="1669244"/>
              <a:ext cx="183326" cy="4372142"/>
            </a:xfrm>
            <a:prstGeom prst="rightBracket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ket 8"/>
            <p:cNvSpPr/>
            <p:nvPr/>
          </p:nvSpPr>
          <p:spPr>
            <a:xfrm>
              <a:off x="626998" y="1669244"/>
              <a:ext cx="178871" cy="437214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310121" y="2240001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0121" y="2240001"/>
                  <a:ext cx="666744" cy="430887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305085" y="3285290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5085" y="3285290"/>
                  <a:ext cx="666744" cy="430887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299431" y="4185496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31" y="4185496"/>
                  <a:ext cx="666744" cy="430887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310121" y="5045925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0121" y="5045925"/>
                  <a:ext cx="666744" cy="430887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7" name="Straight Arrow Connector 76"/>
          <p:cNvCxnSpPr/>
          <p:nvPr/>
        </p:nvCxnSpPr>
        <p:spPr>
          <a:xfrm flipH="1" flipV="1">
            <a:off x="408627" y="1513910"/>
            <a:ext cx="2167" cy="176560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08627" y="3997485"/>
            <a:ext cx="767" cy="169038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-120736" y="3402126"/>
                <a:ext cx="1103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10000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0736" y="3402126"/>
                <a:ext cx="1103187" cy="461665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99537" y="3050916"/>
                <a:ext cx="8457464" cy="3939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0" dirty="0"/>
                  <a:t>A greedy search will only choose the word with the highest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</a:rPr>
                          <m:t>&lt;1&gt;</m:t>
                        </m:r>
                      </m:sup>
                    </m:sSup>
                    <m:r>
                      <a:rPr lang="en-US" sz="3200" i="1" smtClean="0">
                        <a:latin typeface="Cambria Math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</a:rPr>
                      <m:t>| </m:t>
                    </m:r>
                    <m:r>
                      <a:rPr lang="en-US" sz="3200" i="1">
                        <a:latin typeface="Cambria Math" charset="0"/>
                      </a:rPr>
                      <m:t>𝑥</m:t>
                    </m:r>
                    <m:r>
                      <a:rPr lang="en-US" sz="32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Beam search will hold several options with the highest probabilities.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The number of options is determined by the parameter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537" y="3050916"/>
                <a:ext cx="8457464" cy="3939540"/>
              </a:xfrm>
              <a:prstGeom prst="rect">
                <a:avLst/>
              </a:prstGeom>
              <a:blipFill>
                <a:blip r:embed="rId34"/>
                <a:stretch>
                  <a:fillRect l="-2738" t="-3091" r="-1297" b="-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1288106" y="815878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205969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The Beam Search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89729" y="1448026"/>
            <a:ext cx="1996364" cy="4372142"/>
            <a:chOff x="626998" y="1669244"/>
            <a:chExt cx="1996364" cy="4372142"/>
          </a:xfrm>
        </p:grpSpPr>
        <p:sp>
          <p:nvSpPr>
            <p:cNvPr id="5" name="TextBox 4"/>
            <p:cNvSpPr txBox="1"/>
            <p:nvPr/>
          </p:nvSpPr>
          <p:spPr>
            <a:xfrm>
              <a:off x="1441377" y="166924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01302" y="2714533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in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41616" y="3676960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47090" y="4561316"/>
              <a:ext cx="19736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september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78485" y="5385865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zulu</a:t>
              </a:r>
            </a:p>
          </p:txBody>
        </p:sp>
        <p:sp>
          <p:nvSpPr>
            <p:cNvPr id="7" name="Right Bracket 6"/>
            <p:cNvSpPr/>
            <p:nvPr/>
          </p:nvSpPr>
          <p:spPr>
            <a:xfrm>
              <a:off x="2440036" y="1669244"/>
              <a:ext cx="183326" cy="4372142"/>
            </a:xfrm>
            <a:prstGeom prst="rightBracket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ket 8"/>
            <p:cNvSpPr/>
            <p:nvPr/>
          </p:nvSpPr>
          <p:spPr>
            <a:xfrm>
              <a:off x="626998" y="1669244"/>
              <a:ext cx="178871" cy="437214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310121" y="2240001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0121" y="2240001"/>
                  <a:ext cx="666744" cy="430887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305085" y="3285290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5085" y="3285290"/>
                  <a:ext cx="666744" cy="430887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299431" y="4185496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31" y="4185496"/>
                  <a:ext cx="666744" cy="430887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310121" y="5045925"/>
                  <a:ext cx="6667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0121" y="5045925"/>
                  <a:ext cx="666744" cy="430887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288106" y="815878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Step 1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H="1" flipV="1">
            <a:off x="408627" y="1513910"/>
            <a:ext cx="2167" cy="176560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08627" y="3997485"/>
            <a:ext cx="767" cy="169038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-120736" y="3402126"/>
                <a:ext cx="1103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10000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0736" y="3402126"/>
                <a:ext cx="1103187" cy="461665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AEF21C52-EA98-472C-8E9B-42BCE2D7A61D}"/>
              </a:ext>
            </a:extLst>
          </p:cNvPr>
          <p:cNvSpPr txBox="1"/>
          <p:nvPr/>
        </p:nvSpPr>
        <p:spPr>
          <a:xfrm>
            <a:off x="5842625" y="91677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Step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8A569-0E88-4146-A9C7-0B0095300AFA}"/>
              </a:ext>
            </a:extLst>
          </p:cNvPr>
          <p:cNvSpPr/>
          <p:nvPr/>
        </p:nvSpPr>
        <p:spPr>
          <a:xfrm>
            <a:off x="1542460" y="2522537"/>
            <a:ext cx="751873" cy="454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495ACE7-412E-4860-B37E-5D0D8542C6A9}"/>
              </a:ext>
            </a:extLst>
          </p:cNvPr>
          <p:cNvSpPr/>
          <p:nvPr/>
        </p:nvSpPr>
        <p:spPr>
          <a:xfrm>
            <a:off x="1310967" y="3501144"/>
            <a:ext cx="1038897" cy="454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BB46C3-FA61-4FBD-99F9-81A91AC6F2F3}"/>
              </a:ext>
            </a:extLst>
          </p:cNvPr>
          <p:cNvSpPr/>
          <p:nvPr/>
        </p:nvSpPr>
        <p:spPr>
          <a:xfrm>
            <a:off x="918449" y="4418808"/>
            <a:ext cx="1964989" cy="454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4102600" y="1159553"/>
            <a:ext cx="4233151" cy="1927632"/>
            <a:chOff x="302642" y="4100392"/>
            <a:chExt cx="4599853" cy="1927632"/>
          </a:xfrm>
        </p:grpSpPr>
        <p:grpSp>
          <p:nvGrpSpPr>
            <p:cNvPr id="125" name="Group 124"/>
            <p:cNvGrpSpPr/>
            <p:nvPr/>
          </p:nvGrpSpPr>
          <p:grpSpPr>
            <a:xfrm>
              <a:off x="302642" y="4100392"/>
              <a:ext cx="4599853" cy="1927632"/>
              <a:chOff x="282488" y="4107578"/>
              <a:chExt cx="4599853" cy="1927632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82488" y="4796234"/>
                <a:ext cx="2004170" cy="1238976"/>
                <a:chOff x="957808" y="3103886"/>
                <a:chExt cx="2571632" cy="1496795"/>
              </a:xfrm>
            </p:grpSpPr>
            <p:grpSp>
              <p:nvGrpSpPr>
                <p:cNvPr id="151" name="Group 150"/>
                <p:cNvGrpSpPr/>
                <p:nvPr/>
              </p:nvGrpSpPr>
              <p:grpSpPr>
                <a:xfrm>
                  <a:off x="957808" y="3103886"/>
                  <a:ext cx="2571632" cy="1496795"/>
                  <a:chOff x="784313" y="2629030"/>
                  <a:chExt cx="3805761" cy="210422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3" name="TextBox 152"/>
                      <p:cNvSpPr txBox="1"/>
                      <p:nvPr/>
                    </p:nvSpPr>
                    <p:spPr>
                      <a:xfrm>
                        <a:off x="784313" y="2629030"/>
                        <a:ext cx="1437047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TextBox 1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4313" y="2629030"/>
                        <a:ext cx="1437047" cy="784071"/>
                      </a:xfrm>
                      <a:prstGeom prst="rect">
                        <a:avLst/>
                      </a:prstGeom>
                      <a:blipFill rotWithShape="0">
                        <a:blip r:embed="rId35"/>
                        <a:stretch>
                          <a:fillRect r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4" name="Rectangle 153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155" name="Straight Arrow Connector 154"/>
                  <p:cNvCxnSpPr/>
                  <p:nvPr/>
                </p:nvCxnSpPr>
                <p:spPr>
                  <a:xfrm>
                    <a:off x="2224788" y="2971128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rgbClr val="00B050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6" name="TextBox 155"/>
                      <p:cNvSpPr txBox="1"/>
                      <p:nvPr/>
                    </p:nvSpPr>
                    <p:spPr>
                      <a:xfrm>
                        <a:off x="2719133" y="3949180"/>
                        <a:ext cx="1870941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0" name="TextBox 11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19133" y="3949180"/>
                        <a:ext cx="1870941" cy="784071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52" name="Straight Arrow Connector 151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Rectangle 128"/>
              <p:cNvSpPr/>
              <p:nvPr/>
            </p:nvSpPr>
            <p:spPr>
              <a:xfrm>
                <a:off x="2867387" y="4799029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43" name="Straight Arrow Connector 142"/>
              <p:cNvCxnSpPr/>
              <p:nvPr/>
            </p:nvCxnSpPr>
            <p:spPr>
              <a:xfrm flipV="1">
                <a:off x="3106135" y="5278694"/>
                <a:ext cx="0" cy="297346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Rectangle 143"/>
              <p:cNvSpPr/>
              <p:nvPr/>
            </p:nvSpPr>
            <p:spPr>
              <a:xfrm>
                <a:off x="4299043" y="4816310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4235343" y="4107578"/>
                    <a:ext cx="64699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rgbClr val="6E31A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5343" y="4107578"/>
                    <a:ext cx="646998" cy="461665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V="1">
                <a:off x="4543762" y="4445123"/>
                <a:ext cx="0" cy="297346"/>
              </a:xfrm>
              <a:prstGeom prst="straightConnector1">
                <a:avLst/>
              </a:prstGeom>
              <a:ln w="15875">
                <a:solidFill>
                  <a:srgbClr val="6E31A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/>
              <p:cNvSpPr txBox="1"/>
              <p:nvPr/>
            </p:nvSpPr>
            <p:spPr>
              <a:xfrm>
                <a:off x="3600474" y="4748736"/>
                <a:ext cx="200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2780822" y="5569331"/>
                    <a:ext cx="109667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7" name="Text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822" y="5569331"/>
                    <a:ext cx="1096678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9" name="Straight Arrow Connector 148"/>
              <p:cNvCxnSpPr/>
              <p:nvPr/>
            </p:nvCxnSpPr>
            <p:spPr>
              <a:xfrm>
                <a:off x="1907862" y="5012784"/>
                <a:ext cx="263483" cy="0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>
                <a:endCxn id="144" idx="1"/>
              </p:cNvCxnSpPr>
              <p:nvPr/>
            </p:nvCxnSpPr>
            <p:spPr>
              <a:xfrm>
                <a:off x="3388777" y="5012784"/>
                <a:ext cx="910266" cy="16327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Straight Arrow Connector 125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2067608" y="4748157"/>
                  <a:ext cx="6239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8" y="4748157"/>
                  <a:ext cx="623936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Freeform 156"/>
          <p:cNvSpPr/>
          <p:nvPr/>
        </p:nvSpPr>
        <p:spPr>
          <a:xfrm>
            <a:off x="8177380" y="1693726"/>
            <a:ext cx="616628" cy="874485"/>
          </a:xfrm>
          <a:custGeom>
            <a:avLst/>
            <a:gdLst>
              <a:gd name="connsiteX0" fmla="*/ 0 w 689113"/>
              <a:gd name="connsiteY0" fmla="*/ 19392 h 1487145"/>
              <a:gd name="connsiteX1" fmla="*/ 251792 w 689113"/>
              <a:gd name="connsiteY1" fmla="*/ 185044 h 1487145"/>
              <a:gd name="connsiteX2" fmla="*/ 271670 w 689113"/>
              <a:gd name="connsiteY2" fmla="*/ 1357861 h 1487145"/>
              <a:gd name="connsiteX3" fmla="*/ 689113 w 689113"/>
              <a:gd name="connsiteY3" fmla="*/ 1457252 h 148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113" h="1487145">
                <a:moveTo>
                  <a:pt x="0" y="19392"/>
                </a:moveTo>
                <a:cubicBezTo>
                  <a:pt x="103257" y="-9321"/>
                  <a:pt x="206514" y="-38034"/>
                  <a:pt x="251792" y="185044"/>
                </a:cubicBezTo>
                <a:cubicBezTo>
                  <a:pt x="297070" y="408122"/>
                  <a:pt x="198783" y="1145826"/>
                  <a:pt x="271670" y="1357861"/>
                </a:cubicBezTo>
                <a:cubicBezTo>
                  <a:pt x="344557" y="1569896"/>
                  <a:pt x="689113" y="1457252"/>
                  <a:pt x="689113" y="1457252"/>
                </a:cubicBezTo>
              </a:path>
            </a:pathLst>
          </a:custGeom>
          <a:noFill/>
          <a:ln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Arrow Connector 157"/>
          <p:cNvCxnSpPr/>
          <p:nvPr/>
        </p:nvCxnSpPr>
        <p:spPr>
          <a:xfrm flipV="1">
            <a:off x="8785002" y="2285860"/>
            <a:ext cx="0" cy="297346"/>
          </a:xfrm>
          <a:prstGeom prst="straightConnector1">
            <a:avLst/>
          </a:prstGeom>
          <a:ln w="15875">
            <a:solidFill>
              <a:srgbClr val="6E31A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8569308" y="1853445"/>
            <a:ext cx="442443" cy="425601"/>
          </a:xfrm>
          <a:prstGeom prst="rect">
            <a:avLst/>
          </a:prstGeom>
          <a:noFill/>
          <a:ln w="19050"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8510685" y="1144713"/>
                <a:ext cx="9753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6E31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6E31A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  <m:sup>
                          <m: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6E31A1"/>
                  </a:solidFill>
                </a:endParaRPr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685" y="1144713"/>
                <a:ext cx="975395" cy="461665"/>
              </a:xfrm>
              <a:prstGeom prst="rect">
                <a:avLst/>
              </a:prstGeom>
              <a:blipFill>
                <a:blip r:embed="rId37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 flipV="1">
            <a:off x="8794518" y="1482258"/>
            <a:ext cx="0" cy="297346"/>
          </a:xfrm>
          <a:prstGeom prst="straightConnector1">
            <a:avLst/>
          </a:prstGeom>
          <a:ln w="15875">
            <a:solidFill>
              <a:srgbClr val="6E31A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3940363" y="3165739"/>
            <a:ext cx="4581005" cy="1927632"/>
            <a:chOff x="302642" y="4100392"/>
            <a:chExt cx="4977838" cy="1927632"/>
          </a:xfrm>
        </p:grpSpPr>
        <p:grpSp>
          <p:nvGrpSpPr>
            <p:cNvPr id="163" name="Group 162"/>
            <p:cNvGrpSpPr/>
            <p:nvPr/>
          </p:nvGrpSpPr>
          <p:grpSpPr>
            <a:xfrm>
              <a:off x="302642" y="4100392"/>
              <a:ext cx="4977838" cy="1927632"/>
              <a:chOff x="282488" y="4107578"/>
              <a:chExt cx="4977838" cy="1927632"/>
            </a:xfrm>
          </p:grpSpPr>
          <p:grpSp>
            <p:nvGrpSpPr>
              <p:cNvPr id="166" name="Group 165"/>
              <p:cNvGrpSpPr/>
              <p:nvPr/>
            </p:nvGrpSpPr>
            <p:grpSpPr>
              <a:xfrm>
                <a:off x="282488" y="4796234"/>
                <a:ext cx="2004170" cy="1238976"/>
                <a:chOff x="957808" y="3103886"/>
                <a:chExt cx="2571632" cy="1496795"/>
              </a:xfrm>
            </p:grpSpPr>
            <p:grpSp>
              <p:nvGrpSpPr>
                <p:cNvPr id="176" name="Group 175"/>
                <p:cNvGrpSpPr/>
                <p:nvPr/>
              </p:nvGrpSpPr>
              <p:grpSpPr>
                <a:xfrm>
                  <a:off x="957808" y="3103886"/>
                  <a:ext cx="2571632" cy="1496795"/>
                  <a:chOff x="784313" y="2629030"/>
                  <a:chExt cx="3805761" cy="210422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8" name="TextBox 177"/>
                      <p:cNvSpPr txBox="1"/>
                      <p:nvPr/>
                    </p:nvSpPr>
                    <p:spPr>
                      <a:xfrm>
                        <a:off x="784313" y="2629030"/>
                        <a:ext cx="1437047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TextBox 1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4313" y="2629030"/>
                        <a:ext cx="1437047" cy="784071"/>
                      </a:xfrm>
                      <a:prstGeom prst="rect">
                        <a:avLst/>
                      </a:prstGeom>
                      <a:blipFill rotWithShape="0">
                        <a:blip r:embed="rId35"/>
                        <a:stretch>
                          <a:fillRect r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79" name="Rectangle 178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180" name="Straight Arrow Connector 179"/>
                  <p:cNvCxnSpPr/>
                  <p:nvPr/>
                </p:nvCxnSpPr>
                <p:spPr>
                  <a:xfrm>
                    <a:off x="2224788" y="2971128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rgbClr val="00B050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1" name="TextBox 180"/>
                      <p:cNvSpPr txBox="1"/>
                      <p:nvPr/>
                    </p:nvSpPr>
                    <p:spPr>
                      <a:xfrm>
                        <a:off x="2719133" y="3949180"/>
                        <a:ext cx="1870941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0" name="TextBox 11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19133" y="3949180"/>
                        <a:ext cx="1870941" cy="784071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77" name="Straight Arrow Connector 176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" name="Rectangle 166"/>
              <p:cNvSpPr/>
              <p:nvPr/>
            </p:nvSpPr>
            <p:spPr>
              <a:xfrm>
                <a:off x="2867387" y="4799029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3106135" y="5278694"/>
                <a:ext cx="0" cy="297346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Rectangle 168"/>
              <p:cNvSpPr/>
              <p:nvPr/>
            </p:nvSpPr>
            <p:spPr>
              <a:xfrm>
                <a:off x="4299043" y="4816310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/>
                  <p:cNvSpPr txBox="1"/>
                  <p:nvPr/>
                </p:nvSpPr>
                <p:spPr>
                  <a:xfrm>
                    <a:off x="4235342" y="4107578"/>
                    <a:ext cx="102498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  <m:t>𝑗𝑎𝑛𝑒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rgbClr val="6E31A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5342" y="4107578"/>
                    <a:ext cx="1024984" cy="461665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l="-1290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1" name="Straight Arrow Connector 170"/>
              <p:cNvCxnSpPr/>
              <p:nvPr/>
            </p:nvCxnSpPr>
            <p:spPr>
              <a:xfrm flipV="1">
                <a:off x="4543762" y="4445123"/>
                <a:ext cx="0" cy="297346"/>
              </a:xfrm>
              <a:prstGeom prst="straightConnector1">
                <a:avLst/>
              </a:prstGeom>
              <a:ln w="15875">
                <a:solidFill>
                  <a:srgbClr val="6E31A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3600474" y="4748736"/>
                <a:ext cx="200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TextBox 172"/>
                  <p:cNvSpPr txBox="1"/>
                  <p:nvPr/>
                </p:nvSpPr>
                <p:spPr>
                  <a:xfrm>
                    <a:off x="2780822" y="5569331"/>
                    <a:ext cx="109667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7" name="Text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822" y="5569331"/>
                    <a:ext cx="1096678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4" name="Straight Arrow Connector 173"/>
              <p:cNvCxnSpPr/>
              <p:nvPr/>
            </p:nvCxnSpPr>
            <p:spPr>
              <a:xfrm>
                <a:off x="1907862" y="5012784"/>
                <a:ext cx="263483" cy="0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>
                <a:endCxn id="169" idx="1"/>
              </p:cNvCxnSpPr>
              <p:nvPr/>
            </p:nvCxnSpPr>
            <p:spPr>
              <a:xfrm>
                <a:off x="3388777" y="5012784"/>
                <a:ext cx="910266" cy="16327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4" name="Straight Arrow Connector 163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067608" y="4748157"/>
                  <a:ext cx="6239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8" y="4748157"/>
                  <a:ext cx="623936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2" name="Freeform 181"/>
          <p:cNvSpPr/>
          <p:nvPr/>
        </p:nvSpPr>
        <p:spPr>
          <a:xfrm>
            <a:off x="8015143" y="3699912"/>
            <a:ext cx="616628" cy="874485"/>
          </a:xfrm>
          <a:custGeom>
            <a:avLst/>
            <a:gdLst>
              <a:gd name="connsiteX0" fmla="*/ 0 w 689113"/>
              <a:gd name="connsiteY0" fmla="*/ 19392 h 1487145"/>
              <a:gd name="connsiteX1" fmla="*/ 251792 w 689113"/>
              <a:gd name="connsiteY1" fmla="*/ 185044 h 1487145"/>
              <a:gd name="connsiteX2" fmla="*/ 271670 w 689113"/>
              <a:gd name="connsiteY2" fmla="*/ 1357861 h 1487145"/>
              <a:gd name="connsiteX3" fmla="*/ 689113 w 689113"/>
              <a:gd name="connsiteY3" fmla="*/ 1457252 h 148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113" h="1487145">
                <a:moveTo>
                  <a:pt x="0" y="19392"/>
                </a:moveTo>
                <a:cubicBezTo>
                  <a:pt x="103257" y="-9321"/>
                  <a:pt x="206514" y="-38034"/>
                  <a:pt x="251792" y="185044"/>
                </a:cubicBezTo>
                <a:cubicBezTo>
                  <a:pt x="297070" y="408122"/>
                  <a:pt x="198783" y="1145826"/>
                  <a:pt x="271670" y="1357861"/>
                </a:cubicBezTo>
                <a:cubicBezTo>
                  <a:pt x="344557" y="1569896"/>
                  <a:pt x="689113" y="1457252"/>
                  <a:pt x="689113" y="1457252"/>
                </a:cubicBezTo>
              </a:path>
            </a:pathLst>
          </a:custGeom>
          <a:noFill/>
          <a:ln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Arrow Connector 182"/>
          <p:cNvCxnSpPr/>
          <p:nvPr/>
        </p:nvCxnSpPr>
        <p:spPr>
          <a:xfrm flipV="1">
            <a:off x="8622765" y="4292046"/>
            <a:ext cx="0" cy="297346"/>
          </a:xfrm>
          <a:prstGeom prst="straightConnector1">
            <a:avLst/>
          </a:prstGeom>
          <a:ln w="15875">
            <a:solidFill>
              <a:srgbClr val="6E31A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8407071" y="3859631"/>
            <a:ext cx="442443" cy="425601"/>
          </a:xfrm>
          <a:prstGeom prst="rect">
            <a:avLst/>
          </a:prstGeom>
          <a:noFill/>
          <a:ln w="19050"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8348448" y="3150899"/>
                <a:ext cx="9753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6E31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6E31A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  <m:sup>
                          <m: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6E31A1"/>
                  </a:solidFill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448" y="3150899"/>
                <a:ext cx="975395" cy="461665"/>
              </a:xfrm>
              <a:prstGeom prst="rect">
                <a:avLst/>
              </a:prstGeom>
              <a:blipFill>
                <a:blip r:embed="rId39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Straight Arrow Connector 185"/>
          <p:cNvCxnSpPr/>
          <p:nvPr/>
        </p:nvCxnSpPr>
        <p:spPr>
          <a:xfrm flipV="1">
            <a:off x="8632281" y="3488444"/>
            <a:ext cx="0" cy="297346"/>
          </a:xfrm>
          <a:prstGeom prst="straightConnector1">
            <a:avLst/>
          </a:prstGeom>
          <a:ln w="15875">
            <a:solidFill>
              <a:srgbClr val="6E31A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/>
          <p:cNvGrpSpPr/>
          <p:nvPr/>
        </p:nvGrpSpPr>
        <p:grpSpPr>
          <a:xfrm>
            <a:off x="3931203" y="4892142"/>
            <a:ext cx="4600368" cy="1927632"/>
            <a:chOff x="302642" y="4100392"/>
            <a:chExt cx="4998880" cy="1927632"/>
          </a:xfrm>
        </p:grpSpPr>
        <p:grpSp>
          <p:nvGrpSpPr>
            <p:cNvPr id="188" name="Group 187"/>
            <p:cNvGrpSpPr/>
            <p:nvPr/>
          </p:nvGrpSpPr>
          <p:grpSpPr>
            <a:xfrm>
              <a:off x="302642" y="4100392"/>
              <a:ext cx="4998880" cy="1927632"/>
              <a:chOff x="282488" y="4107578"/>
              <a:chExt cx="4998880" cy="1927632"/>
            </a:xfrm>
          </p:grpSpPr>
          <p:grpSp>
            <p:nvGrpSpPr>
              <p:cNvPr id="191" name="Group 190"/>
              <p:cNvGrpSpPr/>
              <p:nvPr/>
            </p:nvGrpSpPr>
            <p:grpSpPr>
              <a:xfrm>
                <a:off x="282488" y="4796234"/>
                <a:ext cx="2004170" cy="1238976"/>
                <a:chOff x="957808" y="3103886"/>
                <a:chExt cx="2571632" cy="1496795"/>
              </a:xfrm>
            </p:grpSpPr>
            <p:grpSp>
              <p:nvGrpSpPr>
                <p:cNvPr id="201" name="Group 200"/>
                <p:cNvGrpSpPr/>
                <p:nvPr/>
              </p:nvGrpSpPr>
              <p:grpSpPr>
                <a:xfrm>
                  <a:off x="957808" y="3103886"/>
                  <a:ext cx="2571632" cy="1496795"/>
                  <a:chOff x="784313" y="2629030"/>
                  <a:chExt cx="3805761" cy="210422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3" name="TextBox 202"/>
                      <p:cNvSpPr txBox="1"/>
                      <p:nvPr/>
                    </p:nvSpPr>
                    <p:spPr>
                      <a:xfrm>
                        <a:off x="784313" y="2629030"/>
                        <a:ext cx="1437047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7" name="TextBox 1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4313" y="2629030"/>
                        <a:ext cx="1437047" cy="784071"/>
                      </a:xfrm>
                      <a:prstGeom prst="rect">
                        <a:avLst/>
                      </a:prstGeom>
                      <a:blipFill rotWithShape="0">
                        <a:blip r:embed="rId35"/>
                        <a:stretch>
                          <a:fillRect r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04" name="Rectangle 203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205" name="Straight Arrow Connector 204"/>
                  <p:cNvCxnSpPr/>
                  <p:nvPr/>
                </p:nvCxnSpPr>
                <p:spPr>
                  <a:xfrm>
                    <a:off x="2224788" y="2971128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rgbClr val="00B050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6" name="TextBox 205"/>
                      <p:cNvSpPr txBox="1"/>
                      <p:nvPr/>
                    </p:nvSpPr>
                    <p:spPr>
                      <a:xfrm>
                        <a:off x="2719133" y="3949180"/>
                        <a:ext cx="1870941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0" name="TextBox 11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19133" y="3949180"/>
                        <a:ext cx="1870941" cy="784071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02" name="Straight Arrow Connector 201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Rectangle 191"/>
              <p:cNvSpPr/>
              <p:nvPr/>
            </p:nvSpPr>
            <p:spPr>
              <a:xfrm>
                <a:off x="2867387" y="4799029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3" name="Straight Arrow Connector 192"/>
              <p:cNvCxnSpPr/>
              <p:nvPr/>
            </p:nvCxnSpPr>
            <p:spPr>
              <a:xfrm flipV="1">
                <a:off x="3106135" y="5278694"/>
                <a:ext cx="0" cy="297346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Rectangle 193"/>
              <p:cNvSpPr/>
              <p:nvPr/>
            </p:nvSpPr>
            <p:spPr>
              <a:xfrm>
                <a:off x="4299043" y="4816310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TextBox 194"/>
                  <p:cNvSpPr txBox="1"/>
                  <p:nvPr/>
                </p:nvSpPr>
                <p:spPr>
                  <a:xfrm>
                    <a:off x="4235343" y="4107578"/>
                    <a:ext cx="10460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  <m:t>𝑠𝑒𝑝</m:t>
                              </m:r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rgbClr val="6E31A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5" name="TextBox 1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5343" y="4107578"/>
                    <a:ext cx="1046025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6" name="Straight Arrow Connector 195"/>
              <p:cNvCxnSpPr/>
              <p:nvPr/>
            </p:nvCxnSpPr>
            <p:spPr>
              <a:xfrm flipV="1">
                <a:off x="4543762" y="4445123"/>
                <a:ext cx="0" cy="297346"/>
              </a:xfrm>
              <a:prstGeom prst="straightConnector1">
                <a:avLst/>
              </a:prstGeom>
              <a:ln w="15875">
                <a:solidFill>
                  <a:srgbClr val="6E31A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/>
              <p:cNvSpPr txBox="1"/>
              <p:nvPr/>
            </p:nvSpPr>
            <p:spPr>
              <a:xfrm>
                <a:off x="3600474" y="4748736"/>
                <a:ext cx="200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TextBox 197"/>
                  <p:cNvSpPr txBox="1"/>
                  <p:nvPr/>
                </p:nvSpPr>
                <p:spPr>
                  <a:xfrm>
                    <a:off x="2780822" y="5569331"/>
                    <a:ext cx="109667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7" name="Text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0822" y="5569331"/>
                    <a:ext cx="1096678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9" name="Straight Arrow Connector 198"/>
              <p:cNvCxnSpPr/>
              <p:nvPr/>
            </p:nvCxnSpPr>
            <p:spPr>
              <a:xfrm>
                <a:off x="1907862" y="5012784"/>
                <a:ext cx="263483" cy="0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>
                <a:endCxn id="194" idx="1"/>
              </p:cNvCxnSpPr>
              <p:nvPr/>
            </p:nvCxnSpPr>
            <p:spPr>
              <a:xfrm>
                <a:off x="3388777" y="5012784"/>
                <a:ext cx="910266" cy="16327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9" name="Straight Arrow Connector 188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2067608" y="4748157"/>
                  <a:ext cx="6239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08" y="4748157"/>
                  <a:ext cx="623936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Freeform 206"/>
          <p:cNvSpPr/>
          <p:nvPr/>
        </p:nvSpPr>
        <p:spPr>
          <a:xfrm>
            <a:off x="8005983" y="5426315"/>
            <a:ext cx="616628" cy="874485"/>
          </a:xfrm>
          <a:custGeom>
            <a:avLst/>
            <a:gdLst>
              <a:gd name="connsiteX0" fmla="*/ 0 w 689113"/>
              <a:gd name="connsiteY0" fmla="*/ 19392 h 1487145"/>
              <a:gd name="connsiteX1" fmla="*/ 251792 w 689113"/>
              <a:gd name="connsiteY1" fmla="*/ 185044 h 1487145"/>
              <a:gd name="connsiteX2" fmla="*/ 271670 w 689113"/>
              <a:gd name="connsiteY2" fmla="*/ 1357861 h 1487145"/>
              <a:gd name="connsiteX3" fmla="*/ 689113 w 689113"/>
              <a:gd name="connsiteY3" fmla="*/ 1457252 h 148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113" h="1487145">
                <a:moveTo>
                  <a:pt x="0" y="19392"/>
                </a:moveTo>
                <a:cubicBezTo>
                  <a:pt x="103257" y="-9321"/>
                  <a:pt x="206514" y="-38034"/>
                  <a:pt x="251792" y="185044"/>
                </a:cubicBezTo>
                <a:cubicBezTo>
                  <a:pt x="297070" y="408122"/>
                  <a:pt x="198783" y="1145826"/>
                  <a:pt x="271670" y="1357861"/>
                </a:cubicBezTo>
                <a:cubicBezTo>
                  <a:pt x="344557" y="1569896"/>
                  <a:pt x="689113" y="1457252"/>
                  <a:pt x="689113" y="1457252"/>
                </a:cubicBezTo>
              </a:path>
            </a:pathLst>
          </a:custGeom>
          <a:noFill/>
          <a:ln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Arrow Connector 207"/>
          <p:cNvCxnSpPr/>
          <p:nvPr/>
        </p:nvCxnSpPr>
        <p:spPr>
          <a:xfrm flipV="1">
            <a:off x="8613605" y="6018449"/>
            <a:ext cx="0" cy="297346"/>
          </a:xfrm>
          <a:prstGeom prst="straightConnector1">
            <a:avLst/>
          </a:prstGeom>
          <a:ln w="15875">
            <a:solidFill>
              <a:srgbClr val="6E31A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>
          <a:xfrm>
            <a:off x="8397911" y="5586034"/>
            <a:ext cx="442443" cy="425601"/>
          </a:xfrm>
          <a:prstGeom prst="rect">
            <a:avLst/>
          </a:prstGeom>
          <a:noFill/>
          <a:ln w="19050"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/>
              <p:cNvSpPr txBox="1"/>
              <p:nvPr/>
            </p:nvSpPr>
            <p:spPr>
              <a:xfrm>
                <a:off x="8339288" y="4877302"/>
                <a:ext cx="9753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6E31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6E31A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6E31A1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  <m:sup>
                          <m: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6E31A1"/>
                  </a:solidFill>
                </a:endParaRPr>
              </a:p>
            </p:txBody>
          </p:sp>
        </mc:Choice>
        <mc:Fallback xmlns="">
          <p:sp>
            <p:nvSpPr>
              <p:cNvPr id="210" name="TextBox 2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288" y="4877302"/>
                <a:ext cx="975395" cy="461665"/>
              </a:xfrm>
              <a:prstGeom prst="rect">
                <a:avLst/>
              </a:prstGeom>
              <a:blipFill>
                <a:blip r:embed="rId41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/>
          <p:cNvCxnSpPr/>
          <p:nvPr/>
        </p:nvCxnSpPr>
        <p:spPr>
          <a:xfrm flipV="1">
            <a:off x="8623121" y="5214847"/>
            <a:ext cx="0" cy="297346"/>
          </a:xfrm>
          <a:prstGeom prst="straightConnector1">
            <a:avLst/>
          </a:prstGeom>
          <a:ln w="15875">
            <a:solidFill>
              <a:srgbClr val="6E31A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8529275" y="2503826"/>
                <a:ext cx="595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6E31A1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275" y="2503826"/>
                <a:ext cx="595419" cy="46166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8176301" y="4408823"/>
                <a:ext cx="9432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panose="02040503050406030204" pitchFamily="18" charset="0"/>
                            </a:rPr>
                            <m:t>𝑗𝑎𝑛𝑒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6E31A1"/>
                  </a:solidFill>
                </a:endParaRPr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301" y="4408823"/>
                <a:ext cx="943272" cy="461665"/>
              </a:xfrm>
              <a:prstGeom prst="rect">
                <a:avLst/>
              </a:prstGeom>
              <a:blipFill>
                <a:blip r:embed="rId43"/>
                <a:stretch>
                  <a:fillRect l="-129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>
                <a:off x="8241397" y="6172305"/>
                <a:ext cx="962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panose="02040503050406030204" pitchFamily="18" charset="0"/>
                            </a:rPr>
                            <m:t>𝑠𝑒𝑝</m:t>
                          </m:r>
                          <m: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6E31A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6E31A1"/>
                  </a:solidFill>
                </a:endParaRPr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397" y="6172305"/>
                <a:ext cx="962636" cy="461665"/>
              </a:xfrm>
              <a:prstGeom prst="rect">
                <a:avLst/>
              </a:prstGeom>
              <a:blipFill>
                <a:blip r:embed="rId4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8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Beam Search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At every step, we again choose a set of candidates that have the highest probabilities</a:t>
                </a:r>
              </a:p>
              <a:p>
                <a:endParaRPr lang="en-US" dirty="0"/>
              </a:p>
              <a:p>
                <a:r>
                  <a:rPr lang="en-US" dirty="0"/>
                  <a:t>Note that we in each step we need to take all previous steps into account: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&lt;2&gt;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&lt;1&gt;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 our example, in step 2 we’ll evaluate 10,000*3 =30,000 options</a:t>
                </a:r>
              </a:p>
              <a:p>
                <a:endParaRPr lang="en-US" dirty="0"/>
              </a:p>
              <a:p>
                <a:r>
                  <a:rPr lang="en-US" dirty="0"/>
                  <a:t>Finally, select the top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options (i.e. 3)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0894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The Beam Search Algorithm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8815" y="123684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september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48815" y="2980421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jane is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8815" y="4711745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jane visits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03494" y="743315"/>
            <a:ext cx="6344543" cy="1700118"/>
            <a:chOff x="4903494" y="743315"/>
            <a:chExt cx="6344543" cy="1700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5984177" y="1393183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>
              <a:off x="5635325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Arrow Connector 122"/>
            <p:cNvCxnSpPr/>
            <p:nvPr/>
          </p:nvCxnSpPr>
          <p:spPr>
            <a:xfrm flipV="1">
              <a:off x="6130581" y="1735267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7301230" y="1394956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flipV="1">
              <a:off x="7472009" y="1737045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8621514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flipV="1">
              <a:off x="8775021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7911675" y="1359087"/>
              <a:ext cx="178532" cy="263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Arrow Connector 104"/>
            <p:cNvCxnSpPr/>
            <p:nvPr/>
          </p:nvCxnSpPr>
          <p:spPr>
            <a:xfrm>
              <a:off x="637509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7723391" y="1538166"/>
              <a:ext cx="809592" cy="11644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10355644" y="1397296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368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/>
            <p:cNvCxnSpPr/>
            <p:nvPr/>
          </p:nvCxnSpPr>
          <p:spPr>
            <a:xfrm flipV="1">
              <a:off x="10519684" y="1142522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>
              <a:off x="9022775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702853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Freeform 112"/>
            <p:cNvSpPr/>
            <p:nvPr/>
          </p:nvSpPr>
          <p:spPr>
            <a:xfrm>
              <a:off x="8974545" y="1339789"/>
              <a:ext cx="668745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 flipV="1">
              <a:off x="9651258" y="1775321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>
              <a:off x="9516697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9063657" y="855256"/>
              <a:ext cx="1173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september</a:t>
              </a:r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 flipV="1">
              <a:off x="9672005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9883183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reeform 118"/>
            <p:cNvSpPr/>
            <p:nvPr/>
          </p:nvSpPr>
          <p:spPr>
            <a:xfrm>
              <a:off x="9911263" y="1354584"/>
              <a:ext cx="625940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V="1">
              <a:off x="10525629" y="1790117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8596448" y="855256"/>
              <a:ext cx="373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in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548815" y="6031683"/>
                <a:ext cx="306481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| </m:t>
                      </m:r>
                      <m:r>
                        <a:rPr lang="en-US" sz="3200" i="1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15" y="6031683"/>
                <a:ext cx="3064813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TextBox 190"/>
          <p:cNvSpPr txBox="1"/>
          <p:nvPr/>
        </p:nvSpPr>
        <p:spPr>
          <a:xfrm>
            <a:off x="4483449" y="6031683"/>
            <a:ext cx="6595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jane visits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africa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in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september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 &lt;EOS&gt;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4898805" y="2336220"/>
            <a:ext cx="6344543" cy="1700118"/>
            <a:chOff x="4903494" y="743315"/>
            <a:chExt cx="6344543" cy="1700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 193"/>
            <p:cNvSpPr/>
            <p:nvPr/>
          </p:nvSpPr>
          <p:spPr>
            <a:xfrm>
              <a:off x="5984177" y="1393183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Arrow Connector 194"/>
            <p:cNvCxnSpPr/>
            <p:nvPr/>
          </p:nvCxnSpPr>
          <p:spPr>
            <a:xfrm>
              <a:off x="5635325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r="-7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Straight Arrow Connector 196"/>
            <p:cNvCxnSpPr/>
            <p:nvPr/>
          </p:nvCxnSpPr>
          <p:spPr>
            <a:xfrm flipV="1">
              <a:off x="6130581" y="1735267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 197"/>
            <p:cNvSpPr/>
            <p:nvPr/>
          </p:nvSpPr>
          <p:spPr>
            <a:xfrm>
              <a:off x="7301230" y="1394956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 flipV="1">
              <a:off x="7472009" y="1737045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/>
            <p:cNvSpPr/>
            <p:nvPr/>
          </p:nvSpPr>
          <p:spPr>
            <a:xfrm>
              <a:off x="8621514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01" name="Straight Arrow Connector 200"/>
            <p:cNvCxnSpPr/>
            <p:nvPr/>
          </p:nvCxnSpPr>
          <p:spPr>
            <a:xfrm flipV="1">
              <a:off x="8775021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7911675" y="1359087"/>
              <a:ext cx="178532" cy="263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/>
                <p:cNvSpPr txBox="1"/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TextBox 2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Straight Arrow Connector 203"/>
            <p:cNvCxnSpPr/>
            <p:nvPr/>
          </p:nvCxnSpPr>
          <p:spPr>
            <a:xfrm>
              <a:off x="637509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7723391" y="1538166"/>
              <a:ext cx="809592" cy="11644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Rectangle 205"/>
            <p:cNvSpPr/>
            <p:nvPr/>
          </p:nvSpPr>
          <p:spPr>
            <a:xfrm>
              <a:off x="10355644" y="1397296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368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/>
            <p:cNvCxnSpPr/>
            <p:nvPr/>
          </p:nvCxnSpPr>
          <p:spPr>
            <a:xfrm flipV="1">
              <a:off x="10519684" y="1142522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9022775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702853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/>
                <p:cNvSpPr txBox="1"/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Freeform 211"/>
            <p:cNvSpPr/>
            <p:nvPr/>
          </p:nvSpPr>
          <p:spPr>
            <a:xfrm>
              <a:off x="8974545" y="1339789"/>
              <a:ext cx="668745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 flipV="1">
              <a:off x="9651258" y="1775321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ectangle 213"/>
            <p:cNvSpPr/>
            <p:nvPr/>
          </p:nvSpPr>
          <p:spPr>
            <a:xfrm>
              <a:off x="9516697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9501424" y="855256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is</a:t>
              </a:r>
              <a:endParaRPr lang="en-US" sz="1600" dirty="0">
                <a:solidFill>
                  <a:srgbClr val="6E31A1"/>
                </a:solidFill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V="1">
              <a:off x="9672005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9883183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Freeform 217"/>
            <p:cNvSpPr/>
            <p:nvPr/>
          </p:nvSpPr>
          <p:spPr>
            <a:xfrm>
              <a:off x="9911263" y="1354584"/>
              <a:ext cx="625940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19" name="Straight Arrow Connector 218"/>
            <p:cNvCxnSpPr/>
            <p:nvPr/>
          </p:nvCxnSpPr>
          <p:spPr>
            <a:xfrm flipV="1">
              <a:off x="10525629" y="1790117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/>
            <p:cNvSpPr txBox="1"/>
            <p:nvPr/>
          </p:nvSpPr>
          <p:spPr>
            <a:xfrm>
              <a:off x="8423738" y="855256"/>
              <a:ext cx="587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4903494" y="4049159"/>
            <a:ext cx="6344543" cy="1700118"/>
            <a:chOff x="4903494" y="743315"/>
            <a:chExt cx="6344543" cy="1700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/>
                <p:cNvSpPr txBox="1"/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2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494" y="1316769"/>
                  <a:ext cx="9054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Rectangle 222"/>
            <p:cNvSpPr/>
            <p:nvPr/>
          </p:nvSpPr>
          <p:spPr>
            <a:xfrm>
              <a:off x="5984177" y="1393183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>
              <a:off x="5635325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837" y="1960736"/>
                  <a:ext cx="793771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r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6" name="Straight Arrow Connector 225"/>
            <p:cNvCxnSpPr/>
            <p:nvPr/>
          </p:nvCxnSpPr>
          <p:spPr>
            <a:xfrm flipV="1">
              <a:off x="6130581" y="1735267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7301230" y="1394956"/>
              <a:ext cx="320040" cy="3200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 flipV="1">
              <a:off x="7472009" y="1737045"/>
              <a:ext cx="0" cy="212062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Rectangle 228"/>
            <p:cNvSpPr/>
            <p:nvPr/>
          </p:nvSpPr>
          <p:spPr>
            <a:xfrm>
              <a:off x="8621514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 flipV="1">
              <a:off x="8775021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/>
            <p:cNvSpPr txBox="1"/>
            <p:nvPr/>
          </p:nvSpPr>
          <p:spPr>
            <a:xfrm>
              <a:off x="7911675" y="1359087"/>
              <a:ext cx="178532" cy="263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820" y="1981768"/>
                  <a:ext cx="100925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3" name="Straight Arrow Connector 232"/>
            <p:cNvCxnSpPr/>
            <p:nvPr/>
          </p:nvCxnSpPr>
          <p:spPr>
            <a:xfrm>
              <a:off x="637509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723391" y="1538166"/>
              <a:ext cx="809592" cy="11644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Rectangle 234"/>
            <p:cNvSpPr/>
            <p:nvPr/>
          </p:nvSpPr>
          <p:spPr>
            <a:xfrm>
              <a:off x="10355644" y="1397296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2642" y="743315"/>
                  <a:ext cx="975395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7368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7" name="Straight Arrow Connector 236"/>
            <p:cNvCxnSpPr/>
            <p:nvPr/>
          </p:nvCxnSpPr>
          <p:spPr>
            <a:xfrm flipV="1">
              <a:off x="10519684" y="1142522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9022775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7028530" y="1549810"/>
              <a:ext cx="234342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656" y="1276165"/>
                  <a:ext cx="574196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Freeform 240"/>
            <p:cNvSpPr/>
            <p:nvPr/>
          </p:nvSpPr>
          <p:spPr>
            <a:xfrm>
              <a:off x="8974545" y="1339789"/>
              <a:ext cx="668745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42" name="Straight Arrow Connector 241"/>
            <p:cNvCxnSpPr/>
            <p:nvPr/>
          </p:nvCxnSpPr>
          <p:spPr>
            <a:xfrm flipV="1">
              <a:off x="9651258" y="1775321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Rectangle 242"/>
            <p:cNvSpPr/>
            <p:nvPr/>
          </p:nvSpPr>
          <p:spPr>
            <a:xfrm>
              <a:off x="9516697" y="1407280"/>
              <a:ext cx="320040" cy="320040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9321740" y="862016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visits</a:t>
              </a:r>
              <a:endParaRPr lang="en-US" sz="1600" dirty="0">
                <a:solidFill>
                  <a:srgbClr val="6E31A1"/>
                </a:solidFill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cxnSp>
          <p:nvCxnSpPr>
            <p:cNvPr id="245" name="Straight Arrow Connector 244"/>
            <p:cNvCxnSpPr/>
            <p:nvPr/>
          </p:nvCxnSpPr>
          <p:spPr>
            <a:xfrm flipV="1">
              <a:off x="9672005" y="1142556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>
              <a:off x="9883183" y="1549810"/>
              <a:ext cx="399731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Freeform 246"/>
            <p:cNvSpPr/>
            <p:nvPr/>
          </p:nvSpPr>
          <p:spPr>
            <a:xfrm>
              <a:off x="9911263" y="1354584"/>
              <a:ext cx="625940" cy="661534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31A1"/>
                </a:solidFill>
              </a:endParaRPr>
            </a:p>
          </p:txBody>
        </p:sp>
        <p:cxnSp>
          <p:nvCxnSpPr>
            <p:cNvPr id="248" name="Straight Arrow Connector 247"/>
            <p:cNvCxnSpPr/>
            <p:nvPr/>
          </p:nvCxnSpPr>
          <p:spPr>
            <a:xfrm flipV="1">
              <a:off x="10525629" y="1790117"/>
              <a:ext cx="0" cy="212062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/>
            <p:cNvSpPr txBox="1"/>
            <p:nvPr/>
          </p:nvSpPr>
          <p:spPr>
            <a:xfrm>
              <a:off x="8449560" y="862016"/>
              <a:ext cx="587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E31A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34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9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Improvements to the Beam Search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we reviewed so far has the following potential problems:</a:t>
            </a:r>
          </a:p>
          <a:p>
            <a:pPr lvl="1"/>
            <a:r>
              <a:rPr lang="en-US" dirty="0"/>
              <a:t>Numeric underflow</a:t>
            </a:r>
          </a:p>
          <a:p>
            <a:pPr lvl="1"/>
            <a:r>
              <a:rPr lang="en-US" dirty="0"/>
              <a:t>Preference of shorter translations</a:t>
            </a:r>
          </a:p>
        </p:txBody>
      </p:sp>
    </p:spTree>
    <p:extLst>
      <p:ext uri="{BB962C8B-B14F-4D97-AF65-F5344CB8AC3E}">
        <p14:creationId xmlns:p14="http://schemas.microsoft.com/office/powerpoint/2010/main" val="263060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Simplified RNN notation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7429" y="1277610"/>
                <a:ext cx="53728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1277610"/>
                <a:ext cx="5372817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15777" y="1277610"/>
                <a:ext cx="4675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77" y="1277610"/>
                <a:ext cx="4675767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5772980" y="1349692"/>
            <a:ext cx="93399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3400" y="1854200"/>
                <a:ext cx="9626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/>
                  <a:t> is 100-dimensional and the vocabulary is of size 10,000 then: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54200"/>
                <a:ext cx="9626600" cy="523220"/>
              </a:xfrm>
              <a:prstGeom prst="rect">
                <a:avLst/>
              </a:prstGeom>
              <a:blipFill>
                <a:blip r:embed="rId5"/>
                <a:stretch>
                  <a:fillRect l="-1330" t="-10465" r="-6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3400" y="2387990"/>
                <a:ext cx="67818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</m:oMath>
                </a14:m>
                <a:r>
                  <a:rPr lang="en-US" sz="2800" dirty="0"/>
                  <a:t> is of the form (100,100)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800" dirty="0"/>
                  <a:t> is of the form (100,10000)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387990"/>
                <a:ext cx="6781800" cy="954107"/>
              </a:xfrm>
              <a:prstGeom prst="rect">
                <a:avLst/>
              </a:prstGeom>
              <a:blipFill>
                <a:blip r:embed="rId6"/>
                <a:stretch>
                  <a:fillRect l="-1495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3400" y="3535143"/>
                <a:ext cx="92837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/>
                  <a:t> we stack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800" dirty="0"/>
                  <a:t> horizontally: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=(100,10100)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535143"/>
                <a:ext cx="9283700" cy="954107"/>
              </a:xfrm>
              <a:prstGeom prst="rect">
                <a:avLst/>
              </a:prstGeom>
              <a:blipFill>
                <a:blip r:embed="rId7"/>
                <a:stretch>
                  <a:fillRect l="-1380"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3400" y="4539500"/>
                <a:ext cx="9283700" cy="129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Next, we stack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/>
                  <a:t>vertically: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=(10100,1)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39500"/>
                <a:ext cx="9283700" cy="1293111"/>
              </a:xfrm>
              <a:prstGeom prst="rect">
                <a:avLst/>
              </a:prstGeom>
              <a:blipFill>
                <a:blip r:embed="rId8"/>
                <a:stretch>
                  <a:fillRect l="-1380" t="-4717" b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33400" y="5832611"/>
                <a:ext cx="8216900" cy="86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832611"/>
                <a:ext cx="8216900" cy="8649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721282" y="3244334"/>
                <a:ext cx="937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82" y="3244334"/>
                <a:ext cx="93718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5683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Numeric Underflow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89355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>
                    <a:ea typeface="Cambria Math" charset="0"/>
                    <a:cs typeface="Cambria Math" charset="0"/>
                  </a:rPr>
                  <a:t>The current ranking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mr-IN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mr-IN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arg</m:t>
                                </m:r>
                                <m:r>
                                  <a:rPr lang="en-US" sz="28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mr-IN" sz="28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             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∏"/>
                                <m:ctrlPr>
                                  <a:rPr lang="is-I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sz="2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&gt;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,…,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89355" cy="768672"/>
              </a:xfrm>
              <a:prstGeom prst="rect">
                <a:avLst/>
              </a:prstGeom>
              <a:blipFill>
                <a:blip r:embed="rId2"/>
                <a:stretch>
                  <a:fillRect l="-1831" t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2597794"/>
            <a:ext cx="10731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mbria Math" charset="0"/>
                <a:ea typeface="Cambria Math" charset="0"/>
                <a:cs typeface="Cambria Math" charset="0"/>
              </a:rPr>
              <a:t>Because we multiply many numbers that are (much) smaller than one, we may reach numeric underflow error</a:t>
            </a:r>
          </a:p>
          <a:p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mbria Math" charset="0"/>
                <a:ea typeface="Cambria Math" charset="0"/>
                <a:cs typeface="Cambria Math" charset="0"/>
              </a:rPr>
              <a:t>The solution: change the ranking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4414159"/>
                <a:ext cx="6870727" cy="1350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arg</m:t>
                                  </m:r>
                                  <m:r>
                                    <a:rPr lang="en-U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            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&lt;1&gt;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,…,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−1&gt;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14159"/>
                <a:ext cx="6870727" cy="1350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38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Preference of Shorter Translations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0834"/>
          </a:xfrm>
        </p:spPr>
        <p:txBody>
          <a:bodyPr/>
          <a:lstStyle/>
          <a:p>
            <a:r>
              <a:rPr lang="en-US" dirty="0"/>
              <a:t>Because we multiply probabilities, longer sequences are very likely to lead to smaller values</a:t>
            </a:r>
          </a:p>
          <a:p>
            <a:r>
              <a:rPr lang="en-US" dirty="0"/>
              <a:t>This gives an “unfair” advantage to shorter translations</a:t>
            </a:r>
          </a:p>
          <a:p>
            <a:r>
              <a:rPr lang="en-US" dirty="0"/>
              <a:t>One possible solution: normalize by the number of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51000" y="3766459"/>
                <a:ext cx="7466339" cy="13023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lang="mr-I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mr-IN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limLow>
                                <m:limLowPr>
                                  <m:ctrlPr>
                                    <a:rPr lang="mr-IN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arg</m:t>
                                  </m:r>
                                  <m:r>
                                    <a:rPr lang="en-U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            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&lt;1&gt;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,…,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−1&gt;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000" y="3766459"/>
                <a:ext cx="7466339" cy="13023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19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The problem of long sequences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5587" y="2596329"/>
            <a:ext cx="1138685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entury Schoolbook" charset="0"/>
                <a:ea typeface="Century Schoolbook" charset="0"/>
                <a:cs typeface="Century Schoolbook" charset="0"/>
              </a:rPr>
              <a:t>Jane s'est rendue en Afrique en septembre dernier, a apprécié la culture et a rencontré beaucoup de gens merveilleux; elle est revenue en parlant comment son voyage était merveilleux, et elle me tente d'y aller aussi.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1670" y="3587927"/>
            <a:ext cx="107083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entury Schoolbook" charset="0"/>
                <a:ea typeface="Century Schoolbook" charset="0"/>
                <a:cs typeface="Century Schoolbook" charset="0"/>
              </a:rPr>
              <a:t>Jane went to Africa last September, and enjoyed the culture and met many wonderful people; she came back raving about how wonderful her trip was, and is tempting me to go too.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5388" y="4395462"/>
            <a:ext cx="9186356" cy="2405946"/>
            <a:chOff x="335388" y="4395462"/>
            <a:chExt cx="9186356" cy="2405946"/>
          </a:xfrm>
        </p:grpSpPr>
        <p:grpSp>
          <p:nvGrpSpPr>
            <p:cNvPr id="71" name="Group 70"/>
            <p:cNvGrpSpPr/>
            <p:nvPr/>
          </p:nvGrpSpPr>
          <p:grpSpPr>
            <a:xfrm>
              <a:off x="1336904" y="4395462"/>
              <a:ext cx="8184840" cy="2405946"/>
              <a:chOff x="1336904" y="4395462"/>
              <a:chExt cx="8184840" cy="2405946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336904" y="4395462"/>
                <a:ext cx="5482402" cy="2405946"/>
                <a:chOff x="1336904" y="4395462"/>
                <a:chExt cx="5482402" cy="2405946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1336904" y="4395462"/>
                  <a:ext cx="5482402" cy="2078910"/>
                  <a:chOff x="1336904" y="4682359"/>
                  <a:chExt cx="6613440" cy="1792013"/>
                </a:xfrm>
              </p:grpSpPr>
              <p:cxnSp>
                <p:nvCxnSpPr>
                  <p:cNvPr id="10" name="Straight Arrow Connector 9"/>
                  <p:cNvCxnSpPr/>
                  <p:nvPr/>
                </p:nvCxnSpPr>
                <p:spPr>
                  <a:xfrm>
                    <a:off x="1336904" y="6321972"/>
                    <a:ext cx="661344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 flipV="1">
                    <a:off x="1466193" y="4682359"/>
                    <a:ext cx="0" cy="179201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1878393" y="6165039"/>
                  <a:ext cx="418704" cy="636369"/>
                  <a:chOff x="1878393" y="6164054"/>
                  <a:chExt cx="418704" cy="636369"/>
                </a:xfrm>
              </p:grpSpPr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2087745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78393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10</a:t>
                    </a:r>
                  </a:p>
                </p:txBody>
              </p: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2842758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57" name="Straight Connector 56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20</a:t>
                    </a:r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3807123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30</a:t>
                    </a:r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4771488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40</a:t>
                    </a:r>
                  </a:p>
                </p:txBody>
              </p:sp>
            </p:grpSp>
            <p:grpSp>
              <p:nvGrpSpPr>
                <p:cNvPr id="66" name="Group 65"/>
                <p:cNvGrpSpPr/>
                <p:nvPr/>
              </p:nvGrpSpPr>
              <p:grpSpPr>
                <a:xfrm>
                  <a:off x="5735851" y="6165039"/>
                  <a:ext cx="418704" cy="636369"/>
                  <a:chOff x="2342827" y="6164054"/>
                  <a:chExt cx="418704" cy="636369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2552179" y="6164054"/>
                    <a:ext cx="0" cy="267037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342827" y="6431091"/>
                    <a:ext cx="418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50</a:t>
                    </a:r>
                  </a:p>
                </p:txBody>
              </p:sp>
            </p:grpSp>
          </p:grpSp>
          <p:sp>
            <p:nvSpPr>
              <p:cNvPr id="70" name="TextBox 69"/>
              <p:cNvSpPr txBox="1"/>
              <p:nvPr/>
            </p:nvSpPr>
            <p:spPr>
              <a:xfrm>
                <a:off x="7054402" y="6297573"/>
                <a:ext cx="2467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Sentence length</a:t>
                </a: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35388" y="5019418"/>
              <a:ext cx="9300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Bleu </a:t>
              </a:r>
            </a:p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score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297097" y="768210"/>
            <a:ext cx="6716160" cy="1947511"/>
            <a:chOff x="3804911" y="3521102"/>
            <a:chExt cx="6716160" cy="1947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911" y="4209318"/>
                  <a:ext cx="9054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/>
            <p:cNvSpPr/>
            <p:nvPr/>
          </p:nvSpPr>
          <p:spPr>
            <a:xfrm>
              <a:off x="4861611" y="4229936"/>
              <a:ext cx="442442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4543654" y="4431067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611" y="5006948"/>
                  <a:ext cx="768107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/>
            <p:cNvCxnSpPr/>
            <p:nvPr/>
          </p:nvCxnSpPr>
          <p:spPr>
            <a:xfrm flipV="1">
              <a:off x="5081331" y="4709601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6224382" y="4232431"/>
              <a:ext cx="442443" cy="42560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6444097" y="4712096"/>
              <a:ext cx="0" cy="297346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7541907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6829" y="3540980"/>
                  <a:ext cx="97539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7368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/>
            <p:nvPr/>
          </p:nvCxnSpPr>
          <p:spPr>
            <a:xfrm flipV="1">
              <a:off x="7767117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6899028" y="41821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226" y="5002733"/>
                  <a:ext cx="1009251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/>
            <p:cNvCxnSpPr/>
            <p:nvPr/>
          </p:nvCxnSpPr>
          <p:spPr>
            <a:xfrm>
              <a:off x="5341350" y="4446186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6704207" y="4446186"/>
              <a:ext cx="837700" cy="16327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9478424" y="4249712"/>
              <a:ext cx="442443" cy="425601"/>
            </a:xfrm>
            <a:prstGeom prst="rect">
              <a:avLst/>
            </a:prstGeom>
            <a:noFill/>
            <a:ln w="1905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6E31A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6E31A1"/>
                                    </a:solidFill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6E31A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6E31A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529" y="3521102"/>
                  <a:ext cx="1087542" cy="46878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7403" b="-467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/>
            <p:cNvCxnSpPr/>
            <p:nvPr/>
          </p:nvCxnSpPr>
          <p:spPr>
            <a:xfrm flipV="1">
              <a:off x="9703630" y="3878525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8010857" y="4446186"/>
              <a:ext cx="413609" cy="0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8930646" y="4462512"/>
              <a:ext cx="414329" cy="3474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6E31A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088" y="4197453"/>
                  <a:ext cx="57419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5952967" y="4462512"/>
              <a:ext cx="242478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526" y="4177134"/>
                  <a:ext cx="574196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Freeform 95"/>
            <p:cNvSpPr/>
            <p:nvPr/>
          </p:nvSpPr>
          <p:spPr>
            <a:xfrm>
              <a:off x="7998800" y="4155078"/>
              <a:ext cx="360713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 flipV="1">
              <a:off x="8359513" y="4785312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Freeform 97"/>
            <p:cNvSpPr/>
            <p:nvPr/>
          </p:nvSpPr>
          <p:spPr>
            <a:xfrm>
              <a:off x="9242412" y="4157003"/>
              <a:ext cx="441992" cy="92758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 flipV="1">
              <a:off x="9684405" y="4787237"/>
              <a:ext cx="0" cy="297346"/>
            </a:xfrm>
            <a:prstGeom prst="straightConnector1">
              <a:avLst/>
            </a:prstGeom>
            <a:ln w="15875">
              <a:solidFill>
                <a:srgbClr val="6E31A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7"/>
          <p:cNvSpPr/>
          <p:nvPr/>
        </p:nvSpPr>
        <p:spPr>
          <a:xfrm>
            <a:off x="1574800" y="4822061"/>
            <a:ext cx="4381500" cy="689739"/>
          </a:xfrm>
          <a:custGeom>
            <a:avLst/>
            <a:gdLst>
              <a:gd name="connsiteX0" fmla="*/ 0 w 4381500"/>
              <a:gd name="connsiteY0" fmla="*/ 537339 h 689739"/>
              <a:gd name="connsiteX1" fmla="*/ 419100 w 4381500"/>
              <a:gd name="connsiteY1" fmla="*/ 232539 h 689739"/>
              <a:gd name="connsiteX2" fmla="*/ 1714500 w 4381500"/>
              <a:gd name="connsiteY2" fmla="*/ 16639 h 689739"/>
              <a:gd name="connsiteX3" fmla="*/ 4381500 w 4381500"/>
              <a:gd name="connsiteY3" fmla="*/ 689739 h 68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500" h="689739">
                <a:moveTo>
                  <a:pt x="0" y="537339"/>
                </a:moveTo>
                <a:cubicBezTo>
                  <a:pt x="66675" y="428330"/>
                  <a:pt x="133350" y="319322"/>
                  <a:pt x="419100" y="232539"/>
                </a:cubicBezTo>
                <a:cubicBezTo>
                  <a:pt x="704850" y="145756"/>
                  <a:pt x="1054100" y="-59561"/>
                  <a:pt x="1714500" y="16639"/>
                </a:cubicBezTo>
                <a:cubicBezTo>
                  <a:pt x="2374900" y="92839"/>
                  <a:pt x="3917950" y="579672"/>
                  <a:pt x="4381500" y="689739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4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8" grpId="0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pPr algn="ctr"/>
            <a:r>
              <a:rPr lang="en-US" dirty="0"/>
              <a:t>Attention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508578" y="5770767"/>
            <a:ext cx="7871194" cy="464547"/>
            <a:chOff x="1669519" y="4695287"/>
            <a:chExt cx="7871194" cy="464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69519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9519" y="4697259"/>
                  <a:ext cx="820590" cy="46060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548414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414" y="4697259"/>
                  <a:ext cx="820590" cy="46060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233680" y="4697259"/>
                  <a:ext cx="820590" cy="46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3680" y="4697259"/>
                  <a:ext cx="820590" cy="46060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629667" y="4695287"/>
                  <a:ext cx="911046" cy="464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667" y="4695287"/>
                  <a:ext cx="911046" cy="46454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230659" y="4695287"/>
                  <a:ext cx="911046" cy="464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659" y="4695287"/>
                  <a:ext cx="911046" cy="46454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399728" y="5973050"/>
            <a:ext cx="8607158" cy="556964"/>
            <a:chOff x="1560669" y="5159834"/>
            <a:chExt cx="8607158" cy="556964"/>
          </a:xfrm>
        </p:grpSpPr>
        <p:sp>
          <p:nvSpPr>
            <p:cNvPr id="14" name="TextBox 13"/>
            <p:cNvSpPr txBox="1"/>
            <p:nvPr/>
          </p:nvSpPr>
          <p:spPr>
            <a:xfrm>
              <a:off x="1560669" y="5191909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jane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278641" y="5191306"/>
              <a:ext cx="10903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visite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856966" y="5159834"/>
              <a:ext cx="1624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l’Afrique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351220" y="5169766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en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253520" y="5193578"/>
              <a:ext cx="1914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septembre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867712" y="5191306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-25708" y="6550409"/>
            <a:ext cx="818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Bahdanau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Neural machine translation by jointly learning to align and translate]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95697" y="3786225"/>
            <a:ext cx="8137726" cy="531895"/>
            <a:chOff x="1356638" y="3183722"/>
            <a:chExt cx="8137726" cy="5318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1356638" y="3183722"/>
                  <a:ext cx="1814268" cy="5318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6638" y="3183722"/>
                  <a:ext cx="1814268" cy="53189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70455" b="-43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290710" y="3183722"/>
                  <a:ext cx="1814269" cy="5318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710" y="3183722"/>
                  <a:ext cx="1814269" cy="53189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70455" b="-43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8531729" y="3216753"/>
                  <a:ext cx="962635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1" name="TextBox 1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729" y="3216753"/>
                  <a:ext cx="962635" cy="46583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80263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5152916" y="321883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916" y="3218837"/>
                  <a:ext cx="962636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7057740" y="321883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1" name="TextBox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7740" y="3218837"/>
                  <a:ext cx="962636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813351" y="4128645"/>
            <a:ext cx="9537760" cy="1659977"/>
            <a:chOff x="-25708" y="3526142"/>
            <a:chExt cx="9537760" cy="1659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-25708" y="3983757"/>
                  <a:ext cx="898655" cy="313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708" y="3983757"/>
                  <a:ext cx="898655" cy="31318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1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Rectangle 123"/>
            <p:cNvSpPr/>
            <p:nvPr/>
          </p:nvSpPr>
          <p:spPr>
            <a:xfrm>
              <a:off x="1466417" y="4015336"/>
              <a:ext cx="461217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832138" y="4212082"/>
              <a:ext cx="4965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7" idx="0"/>
              <a:endCxn id="163" idx="2"/>
            </p:cNvCxnSpPr>
            <p:nvPr/>
          </p:nvCxnSpPr>
          <p:spPr>
            <a:xfrm flipH="1" flipV="1">
              <a:off x="1697026" y="4505682"/>
              <a:ext cx="357080" cy="6804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>
              <a:off x="3416400" y="4015337"/>
              <a:ext cx="461218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19886" y="4017678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90500" y="4019803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Curved Connector 134"/>
            <p:cNvCxnSpPr>
              <a:stCxn id="167" idx="2"/>
              <a:endCxn id="166" idx="2"/>
            </p:cNvCxnSpPr>
            <p:nvPr/>
          </p:nvCxnSpPr>
          <p:spPr>
            <a:xfrm rot="5400000" flipH="1">
              <a:off x="3284739" y="3573777"/>
              <a:ext cx="2125" cy="1870614"/>
            </a:xfrm>
            <a:prstGeom prst="curvedConnector3">
              <a:avLst>
                <a:gd name="adj1" fmla="val -10757647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urved Connector 135"/>
            <p:cNvCxnSpPr>
              <a:cxnSpLocks/>
              <a:stCxn id="163" idx="2"/>
            </p:cNvCxnSpPr>
            <p:nvPr/>
          </p:nvCxnSpPr>
          <p:spPr>
            <a:xfrm rot="16200000" flipH="1">
              <a:off x="2672013" y="3530682"/>
              <a:ext cx="1" cy="1949986"/>
            </a:xfrm>
            <a:prstGeom prst="curvedConnector3">
              <a:avLst>
                <a:gd name="adj1" fmla="val 22860100000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9004711" y="3971550"/>
              <a:ext cx="507341" cy="4903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408952" y="3971550"/>
              <a:ext cx="507341" cy="4903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054037" y="3989437"/>
              <a:ext cx="461217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004020" y="3989438"/>
              <a:ext cx="461218" cy="4903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707506" y="3991779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7578120" y="3993904"/>
              <a:ext cx="461218" cy="4903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urved Connector 163"/>
            <p:cNvCxnSpPr/>
            <p:nvPr/>
          </p:nvCxnSpPr>
          <p:spPr>
            <a:xfrm rot="5400000" flipH="1">
              <a:off x="6872359" y="3547878"/>
              <a:ext cx="2125" cy="1870614"/>
            </a:xfrm>
            <a:prstGeom prst="curvedConnector3">
              <a:avLst>
                <a:gd name="adj1" fmla="val -10757647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/>
            <p:cNvCxnSpPr/>
            <p:nvPr/>
          </p:nvCxnSpPr>
          <p:spPr>
            <a:xfrm rot="16200000" flipH="1">
              <a:off x="6259633" y="3504783"/>
              <a:ext cx="1" cy="1949986"/>
            </a:xfrm>
            <a:prstGeom prst="curvedConnector3">
              <a:avLst>
                <a:gd name="adj1" fmla="val 22860100000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/>
            <p:cNvCxnSpPr>
              <a:cxnSpLocks/>
              <a:endCxn id="169" idx="2"/>
            </p:cNvCxnSpPr>
            <p:nvPr/>
          </p:nvCxnSpPr>
          <p:spPr>
            <a:xfrm rot="5400000" flipH="1" flipV="1">
              <a:off x="4452877" y="3673914"/>
              <a:ext cx="25900" cy="1637637"/>
            </a:xfrm>
            <a:prstGeom prst="curvedConnector3">
              <a:avLst>
                <a:gd name="adj1" fmla="val -882625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/>
            <p:cNvCxnSpPr/>
            <p:nvPr/>
          </p:nvCxnSpPr>
          <p:spPr>
            <a:xfrm rot="5400000" flipH="1" flipV="1">
              <a:off x="7939681" y="3756842"/>
              <a:ext cx="17890" cy="1427994"/>
            </a:xfrm>
            <a:prstGeom prst="curvedConnector3">
              <a:avLst>
                <a:gd name="adj1" fmla="val -1277809"/>
              </a:avLst>
            </a:prstGeom>
            <a:ln w="1905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urved Connector 167"/>
            <p:cNvCxnSpPr/>
            <p:nvPr/>
          </p:nvCxnSpPr>
          <p:spPr>
            <a:xfrm rot="5400000">
              <a:off x="8522380" y="3748244"/>
              <a:ext cx="22353" cy="1449653"/>
            </a:xfrm>
            <a:prstGeom prst="curvedConnector3">
              <a:avLst>
                <a:gd name="adj1" fmla="val 1122682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168"/>
            <p:cNvCxnSpPr>
              <a:endCxn id="167" idx="2"/>
            </p:cNvCxnSpPr>
            <p:nvPr/>
          </p:nvCxnSpPr>
          <p:spPr>
            <a:xfrm rot="5400000">
              <a:off x="5065600" y="3637631"/>
              <a:ext cx="28024" cy="1717006"/>
            </a:xfrm>
            <a:prstGeom prst="curvedConnector3">
              <a:avLst>
                <a:gd name="adj1" fmla="val 915729"/>
              </a:avLst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7" idx="0"/>
              <a:endCxn id="166" idx="2"/>
            </p:cNvCxnSpPr>
            <p:nvPr/>
          </p:nvCxnSpPr>
          <p:spPr>
            <a:xfrm flipV="1">
              <a:off x="2054106" y="4508021"/>
              <a:ext cx="296389" cy="67809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</p:cNvCxnSpPr>
            <p:nvPr/>
          </p:nvCxnSpPr>
          <p:spPr>
            <a:xfrm flipH="1" flipV="1">
              <a:off x="3647009" y="4505683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endCxn id="167" idx="2"/>
            </p:cNvCxnSpPr>
            <p:nvPr/>
          </p:nvCxnSpPr>
          <p:spPr>
            <a:xfrm flipV="1">
              <a:off x="3933001" y="4510146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</p:cNvCxnSpPr>
            <p:nvPr/>
          </p:nvCxnSpPr>
          <p:spPr>
            <a:xfrm flipV="1">
              <a:off x="3647009" y="3580449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67" idx="0"/>
            </p:cNvCxnSpPr>
            <p:nvPr/>
          </p:nvCxnSpPr>
          <p:spPr>
            <a:xfrm flipH="1" flipV="1">
              <a:off x="3941594" y="3574396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1730971" y="3580664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2025556" y="3574611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5309087" y="3543321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 flipV="1">
              <a:off x="5603672" y="3537268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7222553" y="3536662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 flipV="1">
              <a:off x="7517138" y="3530609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8684282" y="3532195"/>
              <a:ext cx="296439" cy="4348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8978867" y="3526142"/>
              <a:ext cx="279515" cy="4454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5320517" y="4481852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5606509" y="4486315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 flipV="1">
              <a:off x="7220701" y="4491757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7506693" y="4496220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 flipV="1">
              <a:off x="8654773" y="4457430"/>
              <a:ext cx="285992" cy="6804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8940765" y="4461893"/>
              <a:ext cx="288108" cy="675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/>
              <p:nvPr/>
            </p:nvSpPr>
            <p:spPr>
              <a:xfrm>
                <a:off x="1653877" y="2193639"/>
                <a:ext cx="883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877" y="2193639"/>
                <a:ext cx="88363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25165CEB-EA61-4F35-BD8D-4A2B88AE5158}"/>
              </a:ext>
            </a:extLst>
          </p:cNvPr>
          <p:cNvSpPr/>
          <p:nvPr/>
        </p:nvSpPr>
        <p:spPr>
          <a:xfrm>
            <a:off x="3216929" y="2119076"/>
            <a:ext cx="782545" cy="67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CF716A-FC45-4A96-A3C4-4590E254E0BE}"/>
              </a:ext>
            </a:extLst>
          </p:cNvPr>
          <p:cNvCxnSpPr/>
          <p:nvPr/>
        </p:nvCxnSpPr>
        <p:spPr>
          <a:xfrm>
            <a:off x="2654561" y="2391642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V="1">
            <a:off x="3605548" y="2858880"/>
            <a:ext cx="0" cy="46950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F265AD-6692-4C72-BF27-9FC560A001EF}"/>
              </a:ext>
            </a:extLst>
          </p:cNvPr>
          <p:cNvSpPr/>
          <p:nvPr/>
        </p:nvSpPr>
        <p:spPr>
          <a:xfrm>
            <a:off x="4544809" y="2119075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E103619-97CA-4DE4-BA0D-BE77FE3E94AF}"/>
              </a:ext>
            </a:extLst>
          </p:cNvPr>
          <p:cNvCxnSpPr/>
          <p:nvPr/>
        </p:nvCxnSpPr>
        <p:spPr>
          <a:xfrm flipV="1">
            <a:off x="4933417" y="2862821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/>
              <p:nvPr/>
            </p:nvSpPr>
            <p:spPr>
              <a:xfrm>
                <a:off x="7508953" y="2128725"/>
                <a:ext cx="728381" cy="683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953" y="2128725"/>
                <a:ext cx="728381" cy="68385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71FAD50-163E-4BEC-8D17-1425C953160F}"/>
              </a:ext>
            </a:extLst>
          </p:cNvPr>
          <p:cNvCxnSpPr/>
          <p:nvPr/>
        </p:nvCxnSpPr>
        <p:spPr>
          <a:xfrm flipV="1">
            <a:off x="3591727" y="1497991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6EE8A5-6091-4877-A864-A7EC1CDAB9B6}"/>
              </a:ext>
            </a:extLst>
          </p:cNvPr>
          <p:cNvCxnSpPr/>
          <p:nvPr/>
        </p:nvCxnSpPr>
        <p:spPr>
          <a:xfrm flipV="1">
            <a:off x="4919597" y="1501931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3DD1FC7-F232-46B1-94C3-9D147484131D}"/>
              </a:ext>
            </a:extLst>
          </p:cNvPr>
          <p:cNvSpPr txBox="1"/>
          <p:nvPr/>
        </p:nvSpPr>
        <p:spPr>
          <a:xfrm>
            <a:off x="3236812" y="974274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344802-B0BB-4839-A405-7350E3A255CB}"/>
              </a:ext>
            </a:extLst>
          </p:cNvPr>
          <p:cNvSpPr txBox="1"/>
          <p:nvPr/>
        </p:nvSpPr>
        <p:spPr>
          <a:xfrm>
            <a:off x="4474186" y="97427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visits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091FEB8-8D3E-4092-A3F7-27FA4795951A}"/>
              </a:ext>
            </a:extLst>
          </p:cNvPr>
          <p:cNvCxnSpPr/>
          <p:nvPr/>
        </p:nvCxnSpPr>
        <p:spPr>
          <a:xfrm>
            <a:off x="4075048" y="2408251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5D0B54D-5BE8-4F07-A899-0F1D8A25F12E}"/>
              </a:ext>
            </a:extLst>
          </p:cNvPr>
          <p:cNvCxnSpPr/>
          <p:nvPr/>
        </p:nvCxnSpPr>
        <p:spPr>
          <a:xfrm>
            <a:off x="5390146" y="2408251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CE191043-9936-4723-8FA6-1A0E97C46438}"/>
              </a:ext>
            </a:extLst>
          </p:cNvPr>
          <p:cNvSpPr/>
          <p:nvPr/>
        </p:nvSpPr>
        <p:spPr>
          <a:xfrm>
            <a:off x="5896606" y="2119075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DD3C20F-90F1-4D2B-8AAF-05E1DD9C88B6}"/>
              </a:ext>
            </a:extLst>
          </p:cNvPr>
          <p:cNvCxnSpPr/>
          <p:nvPr/>
        </p:nvCxnSpPr>
        <p:spPr>
          <a:xfrm flipV="1">
            <a:off x="6285214" y="2858609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919E60C-25A7-4056-856B-F9AB0C2C6FCE}"/>
              </a:ext>
            </a:extLst>
          </p:cNvPr>
          <p:cNvCxnSpPr/>
          <p:nvPr/>
        </p:nvCxnSpPr>
        <p:spPr>
          <a:xfrm flipV="1">
            <a:off x="6271394" y="1533159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825A600-0590-4663-9329-8D03463A81D6}"/>
              </a:ext>
            </a:extLst>
          </p:cNvPr>
          <p:cNvSpPr txBox="1"/>
          <p:nvPr/>
        </p:nvSpPr>
        <p:spPr>
          <a:xfrm>
            <a:off x="5896800" y="969262"/>
            <a:ext cx="90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Africa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882C60C-672B-4093-A940-B6C6B5BDA045}"/>
              </a:ext>
            </a:extLst>
          </p:cNvPr>
          <p:cNvCxnSpPr/>
          <p:nvPr/>
        </p:nvCxnSpPr>
        <p:spPr>
          <a:xfrm>
            <a:off x="6766657" y="2425624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/>
              <p:nvPr/>
            </p:nvSpPr>
            <p:spPr>
              <a:xfrm>
                <a:off x="3227531" y="2215768"/>
                <a:ext cx="883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531" y="2215768"/>
                <a:ext cx="883639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/>
              <p:nvPr/>
            </p:nvSpPr>
            <p:spPr>
              <a:xfrm>
                <a:off x="4549538" y="2215768"/>
                <a:ext cx="883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538" y="2215768"/>
                <a:ext cx="883639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/>
              <p:nvPr/>
            </p:nvSpPr>
            <p:spPr>
              <a:xfrm>
                <a:off x="5891579" y="2215768"/>
                <a:ext cx="883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579" y="2215768"/>
                <a:ext cx="88363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Freeform: Shape 78">
            <a:extLst>
              <a:ext uri="{FF2B5EF4-FFF2-40B4-BE49-F238E27FC236}">
                <a16:creationId xmlns:a16="http://schemas.microsoft.com/office/drawing/2014/main" id="{EC546803-3AD0-4D45-9048-BB74E94580B4}"/>
              </a:ext>
            </a:extLst>
          </p:cNvPr>
          <p:cNvSpPr/>
          <p:nvPr/>
        </p:nvSpPr>
        <p:spPr>
          <a:xfrm>
            <a:off x="3733423" y="1490010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79">
            <a:extLst>
              <a:ext uri="{FF2B5EF4-FFF2-40B4-BE49-F238E27FC236}">
                <a16:creationId xmlns:a16="http://schemas.microsoft.com/office/drawing/2014/main" id="{A6516E0A-3641-43D2-A803-94B786A7FC5B}"/>
              </a:ext>
            </a:extLst>
          </p:cNvPr>
          <p:cNvSpPr/>
          <p:nvPr/>
        </p:nvSpPr>
        <p:spPr>
          <a:xfrm>
            <a:off x="5072244" y="1542740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80">
            <a:extLst>
              <a:ext uri="{FF2B5EF4-FFF2-40B4-BE49-F238E27FC236}">
                <a16:creationId xmlns:a16="http://schemas.microsoft.com/office/drawing/2014/main" id="{384D1F39-6BEF-4E89-8D23-306D09CBC7B5}"/>
              </a:ext>
            </a:extLst>
          </p:cNvPr>
          <p:cNvSpPr/>
          <p:nvPr/>
        </p:nvSpPr>
        <p:spPr>
          <a:xfrm>
            <a:off x="6448849" y="1562193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7B57B3-D09E-4BC5-9293-18DD86237A0F}"/>
              </a:ext>
            </a:extLst>
          </p:cNvPr>
          <p:cNvCxnSpPr/>
          <p:nvPr/>
        </p:nvCxnSpPr>
        <p:spPr>
          <a:xfrm flipV="1">
            <a:off x="7659812" y="2924221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3195253" y="3165429"/>
                <a:ext cx="8205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253" y="3165429"/>
                <a:ext cx="820590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4513759" y="3155890"/>
                <a:ext cx="8205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759" y="3155890"/>
                <a:ext cx="820590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58562" y="3174533"/>
                <a:ext cx="8205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562" y="3174533"/>
                <a:ext cx="820590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V="1">
            <a:off x="2983370" y="3590372"/>
            <a:ext cx="321519" cy="33878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H="1" flipV="1">
            <a:off x="3820633" y="3617555"/>
            <a:ext cx="951427" cy="44232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H="1" flipV="1">
            <a:off x="3820633" y="3487471"/>
            <a:ext cx="2652660" cy="50398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28015" y="3565199"/>
                <a:ext cx="10626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&lt;1,1&gt;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015" y="3565199"/>
                <a:ext cx="106264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3509955" y="3761216"/>
                <a:ext cx="10626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55" y="3761216"/>
                <a:ext cx="106264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5663081" y="3571199"/>
                <a:ext cx="10626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081" y="3571199"/>
                <a:ext cx="106264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2231725" y="4697193"/>
                <a:ext cx="725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725" y="4697193"/>
                <a:ext cx="725648" cy="369332"/>
              </a:xfrm>
              <a:prstGeom prst="rect">
                <a:avLst/>
              </a:prstGeom>
              <a:blipFill>
                <a:blip r:embed="rId26"/>
                <a:stretch>
                  <a:fillRect t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2854105" y="4682811"/>
                <a:ext cx="725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105" y="4682811"/>
                <a:ext cx="725648" cy="369332"/>
              </a:xfrm>
              <a:prstGeom prst="rect">
                <a:avLst/>
              </a:prstGeom>
              <a:blipFill>
                <a:blip r:embed="rId27"/>
                <a:stretch>
                  <a:fillRect t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4146908" y="4697193"/>
                <a:ext cx="725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908" y="4697193"/>
                <a:ext cx="725648" cy="369332"/>
              </a:xfrm>
              <a:prstGeom prst="rect">
                <a:avLst/>
              </a:prstGeom>
              <a:blipFill>
                <a:blip r:embed="rId28"/>
                <a:stretch>
                  <a:fillRect t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4769288" y="4682811"/>
                <a:ext cx="725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288" y="4682811"/>
                <a:ext cx="725648" cy="369332"/>
              </a:xfrm>
              <a:prstGeom prst="rect">
                <a:avLst/>
              </a:prstGeom>
              <a:blipFill>
                <a:blip r:embed="rId29"/>
                <a:stretch>
                  <a:fillRect t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787317" y="4711780"/>
                <a:ext cx="725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17" y="4711780"/>
                <a:ext cx="725648" cy="369332"/>
              </a:xfrm>
              <a:prstGeom prst="rect">
                <a:avLst/>
              </a:prstGeom>
              <a:blipFill>
                <a:blip r:embed="rId30"/>
                <a:stretch>
                  <a:fillRect t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6409697" y="4697398"/>
                <a:ext cx="725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97" y="4697398"/>
                <a:ext cx="725648" cy="369332"/>
              </a:xfrm>
              <a:prstGeom prst="rect">
                <a:avLst/>
              </a:prstGeom>
              <a:blipFill>
                <a:blip r:embed="rId31"/>
                <a:stretch>
                  <a:fillRect t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7742951" y="4697193"/>
                <a:ext cx="725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951" y="4697193"/>
                <a:ext cx="725648" cy="369332"/>
              </a:xfrm>
              <a:prstGeom prst="rect">
                <a:avLst/>
              </a:prstGeom>
              <a:blipFill>
                <a:blip r:embed="rId32"/>
                <a:stretch>
                  <a:fillRect t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365331" y="4682811"/>
                <a:ext cx="725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31" y="4682811"/>
                <a:ext cx="725648" cy="369332"/>
              </a:xfrm>
              <a:prstGeom prst="rect">
                <a:avLst/>
              </a:prstGeom>
              <a:blipFill>
                <a:blip r:embed="rId33"/>
                <a:stretch>
                  <a:fillRect t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9168032" y="4682630"/>
                <a:ext cx="725648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032" y="4682630"/>
                <a:ext cx="725648" cy="372410"/>
              </a:xfrm>
              <a:prstGeom prst="rect">
                <a:avLst/>
              </a:prstGeom>
              <a:blipFill>
                <a:blip r:embed="rId34"/>
                <a:stretch>
                  <a:fillRect t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9790412" y="4668248"/>
                <a:ext cx="725648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412" y="4668248"/>
                <a:ext cx="725648" cy="372410"/>
              </a:xfrm>
              <a:prstGeom prst="rect">
                <a:avLst/>
              </a:prstGeom>
              <a:blipFill>
                <a:blip r:embed="rId35"/>
                <a:stretch>
                  <a:fillRect t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25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 animBg="1"/>
      <p:bldP spid="70" grpId="0" animBg="1"/>
      <p:bldP spid="72" grpId="0"/>
      <p:bldP spid="75" grpId="0"/>
      <p:bldP spid="76" grpId="0"/>
      <p:bldP spid="79" grpId="0" animBg="1"/>
      <p:bldP spid="82" grpId="0"/>
      <p:bldP spid="86" grpId="0"/>
      <p:bldP spid="87" grpId="0"/>
      <p:bldP spid="88" grpId="0"/>
      <p:bldP spid="89" grpId="0" animBg="1"/>
      <p:bldP spid="94" grpId="0" animBg="1"/>
      <p:bldP spid="95" grpId="0" animBg="1"/>
      <p:bldP spid="111" grpId="0"/>
      <p:bldP spid="119" grpId="0"/>
      <p:bldP spid="120" grpId="0"/>
      <p:bldP spid="11" grpId="0"/>
      <p:bldP spid="134" grpId="0"/>
      <p:bldP spid="13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Attention models -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refer to the original French input</a:t>
                </a: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the context provided to the decoder</a:t>
                </a: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:r>
                  <a:rPr lang="en-US" b="0" dirty="0"/>
                  <a:t>we explain later how to assure this</a:t>
                </a:r>
                <a:br>
                  <a:rPr lang="en-US" b="0" dirty="0"/>
                </a:b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 = amount of attention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&gt;</m:t>
                        </m:r>
                      </m:sup>
                    </m:sSup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 should pay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0278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D45E5F8-8221-4B69-A020-C65DB4F3033E}"/>
              </a:ext>
            </a:extLst>
          </p:cNvPr>
          <p:cNvSpPr txBox="1"/>
          <p:nvPr/>
        </p:nvSpPr>
        <p:spPr>
          <a:xfrm>
            <a:off x="-35186" y="6499593"/>
            <a:ext cx="818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Bahdanau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Neural machine translation by jointly learning to align and translate]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pPr algn="ctr"/>
                <a:r>
                  <a:rPr lang="en-US" dirty="0"/>
                  <a:t>Computing the Attention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3"/>
                <a:stretch>
                  <a:fillRect t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8728" y="1088339"/>
                <a:ext cx="9309343" cy="5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𝛼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amount of attention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sz="28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should pay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8" y="1088339"/>
                <a:ext cx="9309343" cy="581891"/>
              </a:xfrm>
              <a:prstGeom prst="rect">
                <a:avLst/>
              </a:prstGeom>
              <a:blipFill>
                <a:blip r:embed="rId4"/>
                <a:stretch>
                  <a:fillRect t="-1053" b="-2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46811" y="2182081"/>
                <a:ext cx="3897092" cy="1031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𝛼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exp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exp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 </m:t>
                        </m:r>
                      </m:den>
                    </m:f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1" y="2182081"/>
                <a:ext cx="3897092" cy="103105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/>
          <p:cNvGrpSpPr/>
          <p:nvPr/>
        </p:nvGrpSpPr>
        <p:grpSpPr>
          <a:xfrm>
            <a:off x="638728" y="3550119"/>
            <a:ext cx="4069172" cy="1419977"/>
            <a:chOff x="638728" y="3550119"/>
            <a:chExt cx="4069172" cy="1419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38728" y="3550119"/>
                  <a:ext cx="1331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28" y="3550119"/>
                  <a:ext cx="1331262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38728" y="4364187"/>
                  <a:ext cx="1121524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28" y="4364187"/>
                  <a:ext cx="1121524" cy="58189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/>
            <p:cNvCxnSpPr>
              <a:stCxn id="62" idx="3"/>
            </p:cNvCxnSpPr>
            <p:nvPr/>
          </p:nvCxnSpPr>
          <p:spPr>
            <a:xfrm flipV="1">
              <a:off x="1760252" y="4273157"/>
              <a:ext cx="700302" cy="3819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61" idx="3"/>
            </p:cNvCxnSpPr>
            <p:nvPr/>
          </p:nvCxnSpPr>
          <p:spPr>
            <a:xfrm>
              <a:off x="1969990" y="3811729"/>
              <a:ext cx="507477" cy="3446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491773" y="3550119"/>
              <a:ext cx="338093" cy="14199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22603" y="3606144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22603" y="3957409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22603" y="4308674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522603" y="4659940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2872858" y="4231729"/>
              <a:ext cx="59874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417098" y="3924771"/>
                  <a:ext cx="1290802" cy="5818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098" y="3924771"/>
                  <a:ext cx="1290802" cy="58189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7933561" y="3097014"/>
            <a:ext cx="3588352" cy="1011643"/>
            <a:chOff x="7933561" y="2779514"/>
            <a:chExt cx="3588352" cy="1011643"/>
          </a:xfrm>
        </p:grpSpPr>
        <p:cxnSp>
          <p:nvCxnSpPr>
            <p:cNvPr id="71" name="Straight Arrow Connector 70"/>
            <p:cNvCxnSpPr>
              <a:endCxn id="84" idx="4"/>
            </p:cNvCxnSpPr>
            <p:nvPr/>
          </p:nvCxnSpPr>
          <p:spPr>
            <a:xfrm flipV="1">
              <a:off x="9119081" y="3201919"/>
              <a:ext cx="280889" cy="5751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7933561" y="2779514"/>
              <a:ext cx="3588352" cy="1011643"/>
              <a:chOff x="7933561" y="2779514"/>
              <a:chExt cx="3588352" cy="1011643"/>
            </a:xfrm>
          </p:grpSpPr>
          <p:cxnSp>
            <p:nvCxnSpPr>
              <p:cNvPr id="70" name="Straight Arrow Connector 69"/>
              <p:cNvCxnSpPr>
                <a:endCxn id="84" idx="4"/>
              </p:cNvCxnSpPr>
              <p:nvPr/>
            </p:nvCxnSpPr>
            <p:spPr>
              <a:xfrm flipV="1">
                <a:off x="7933561" y="3201919"/>
                <a:ext cx="1466409" cy="57236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endCxn id="84" idx="4"/>
              </p:cNvCxnSpPr>
              <p:nvPr/>
            </p:nvCxnSpPr>
            <p:spPr>
              <a:xfrm flipH="1" flipV="1">
                <a:off x="9399970" y="3201919"/>
                <a:ext cx="955961" cy="5667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9399970" y="3201920"/>
                <a:ext cx="2121943" cy="58923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/>
              <p:cNvGrpSpPr/>
              <p:nvPr/>
            </p:nvGrpSpPr>
            <p:grpSpPr>
              <a:xfrm>
                <a:off x="9127456" y="2779514"/>
                <a:ext cx="551753" cy="523220"/>
                <a:chOff x="9181306" y="2706486"/>
                <a:chExt cx="551753" cy="5232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9181306" y="2706486"/>
                      <a:ext cx="551753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81306" y="2706486"/>
                      <a:ext cx="551753" cy="523220"/>
                    </a:xfrm>
                    <a:prstGeom prst="rect">
                      <a:avLst/>
                    </a:prstGeom>
                    <a:blipFill rotWithShape="0"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4" name="Oval 83"/>
                <p:cNvSpPr/>
                <p:nvPr/>
              </p:nvSpPr>
              <p:spPr>
                <a:xfrm>
                  <a:off x="9316660" y="2854571"/>
                  <a:ext cx="274320" cy="27432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4" name="Group 103"/>
          <p:cNvGrpSpPr/>
          <p:nvPr/>
        </p:nvGrpSpPr>
        <p:grpSpPr>
          <a:xfrm>
            <a:off x="8088402" y="1985569"/>
            <a:ext cx="1594492" cy="1209398"/>
            <a:chOff x="8639044" y="1746670"/>
            <a:chExt cx="1594492" cy="1209398"/>
          </a:xfrm>
        </p:grpSpPr>
        <p:grpSp>
          <p:nvGrpSpPr>
            <p:cNvPr id="41" name="Group 40"/>
            <p:cNvGrpSpPr/>
            <p:nvPr/>
          </p:nvGrpSpPr>
          <p:grpSpPr>
            <a:xfrm>
              <a:off x="8639044" y="1746670"/>
              <a:ext cx="1594492" cy="1104115"/>
              <a:chOff x="7528944" y="1812130"/>
              <a:chExt cx="1534820" cy="1493451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7629147" y="2513006"/>
                <a:ext cx="673725" cy="42560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7591819" y="1812130"/>
                    <a:ext cx="85170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−1&gt;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1" name="TextBox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1819" y="1812130"/>
                    <a:ext cx="851707" cy="338554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 b="-390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Straight Arrow Connector 91"/>
              <p:cNvCxnSpPr/>
              <p:nvPr/>
            </p:nvCxnSpPr>
            <p:spPr>
              <a:xfrm flipV="1">
                <a:off x="7873601" y="216159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92"/>
              <p:cNvSpPr/>
              <p:nvPr/>
            </p:nvSpPr>
            <p:spPr>
              <a:xfrm>
                <a:off x="8444951" y="2515501"/>
                <a:ext cx="480770" cy="42560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8407623" y="1814625"/>
                    <a:ext cx="656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623" y="1814625"/>
                    <a:ext cx="656141" cy="338554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 b="-390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Straight Arrow Connector 94"/>
              <p:cNvCxnSpPr/>
              <p:nvPr/>
            </p:nvCxnSpPr>
            <p:spPr>
              <a:xfrm flipV="1">
                <a:off x="8683699" y="2995166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 95"/>
              <p:cNvSpPr/>
              <p:nvPr/>
            </p:nvSpPr>
            <p:spPr>
              <a:xfrm>
                <a:off x="8149131" y="2074594"/>
                <a:ext cx="537053" cy="1230987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7528944" y="2553656"/>
                    <a:ext cx="84176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−1&gt;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97" name="TextBox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8944" y="2553656"/>
                    <a:ext cx="841769" cy="338554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8383852" y="2548680"/>
                    <a:ext cx="64620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3852" y="2548680"/>
                    <a:ext cx="646203" cy="338554"/>
                  </a:xfrm>
                  <a:prstGeom prst="rect">
                    <a:avLst/>
                  </a:prstGeom>
                  <a:blipFill rotWithShape="0">
                    <a:blip r:embed="rId26"/>
                    <a:stretch>
                      <a:fillRect b="-195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9" name="Straight Arrow Connector 98"/>
              <p:cNvCxnSpPr/>
              <p:nvPr/>
            </p:nvCxnSpPr>
            <p:spPr>
              <a:xfrm flipV="1">
                <a:off x="8683699" y="2158626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 flipV="1">
              <a:off x="9942309" y="2618925"/>
              <a:ext cx="0" cy="33714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6359415" y="4073067"/>
            <a:ext cx="5905591" cy="1231247"/>
            <a:chOff x="6359415" y="4073067"/>
            <a:chExt cx="5905591" cy="1231247"/>
          </a:xfrm>
        </p:grpSpPr>
        <p:grpSp>
          <p:nvGrpSpPr>
            <p:cNvPr id="28" name="Group 27"/>
            <p:cNvGrpSpPr/>
            <p:nvPr/>
          </p:nvGrpSpPr>
          <p:grpSpPr>
            <a:xfrm>
              <a:off x="6359415" y="4079788"/>
              <a:ext cx="5905591" cy="1224526"/>
              <a:chOff x="6079078" y="4439776"/>
              <a:chExt cx="5905591" cy="1224526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6079078" y="4439776"/>
                <a:ext cx="5905591" cy="1224526"/>
                <a:chOff x="518087" y="3070097"/>
                <a:chExt cx="9300932" cy="207684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518087" y="3070097"/>
                  <a:ext cx="9300932" cy="2076840"/>
                  <a:chOff x="630821" y="1930836"/>
                  <a:chExt cx="9300932" cy="2076840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630821" y="1930836"/>
                    <a:ext cx="9300932" cy="2076840"/>
                    <a:chOff x="7066324" y="4350399"/>
                    <a:chExt cx="4934996" cy="1802621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7066324" y="4608144"/>
                      <a:ext cx="4379908" cy="1335272"/>
                      <a:chOff x="3604798" y="1855186"/>
                      <a:chExt cx="5620034" cy="1613127"/>
                    </a:xfrm>
                  </p:grpSpPr>
                  <p:grpSp>
                    <p:nvGrpSpPr>
                      <p:cNvPr id="42" name="Group 41"/>
                      <p:cNvGrpSpPr/>
                      <p:nvPr/>
                    </p:nvGrpSpPr>
                    <p:grpSpPr>
                      <a:xfrm>
                        <a:off x="3604798" y="1855186"/>
                        <a:ext cx="1969409" cy="1613127"/>
                        <a:chOff x="821630" y="2968368"/>
                        <a:chExt cx="1969409" cy="1613127"/>
                      </a:xfrm>
                    </p:grpSpPr>
                    <p:grpSp>
                      <p:nvGrpSpPr>
                        <p:cNvPr id="50" name="Group 49"/>
                        <p:cNvGrpSpPr/>
                        <p:nvPr/>
                      </p:nvGrpSpPr>
                      <p:grpSpPr>
                        <a:xfrm>
                          <a:off x="821630" y="2968368"/>
                          <a:ext cx="1969409" cy="1613127"/>
                          <a:chOff x="582785" y="2438518"/>
                          <a:chExt cx="2914528" cy="2267761"/>
                        </a:xfrm>
                      </p:grpSpPr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2" name="TextBox 51"/>
                              <p:cNvSpPr txBox="1"/>
                              <p:nvPr/>
                            </p:nvSpPr>
                            <p:spPr>
                              <a:xfrm>
                                <a:off x="582785" y="2438518"/>
                                <a:ext cx="905439" cy="461666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&lt;0&gt;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2" name="TextBox 51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582785" y="2438518"/>
                                <a:ext cx="905439" cy="461666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27"/>
                                <a:stretch>
                                  <a:fillRect r="-39362" b="-123333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53" name="Rectangle 52"/>
                          <p:cNvSpPr/>
                          <p:nvPr/>
                        </p:nvSpPr>
                        <p:spPr>
                          <a:xfrm>
                            <a:off x="2533492" y="2608986"/>
                            <a:ext cx="464700" cy="722821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54" name="Straight Arrow Connector 53"/>
                          <p:cNvCxnSpPr/>
                          <p:nvPr/>
                        </p:nvCxnSpPr>
                        <p:spPr>
                          <a:xfrm>
                            <a:off x="1689753" y="2948173"/>
                            <a:ext cx="500332" cy="0"/>
                          </a:xfrm>
                          <a:prstGeom prst="straightConnector1">
                            <a:avLst/>
                          </a:prstGeom>
                          <a:ln w="15875">
                            <a:solidFill>
                              <a:schemeClr val="tx1"/>
                            </a:solidFill>
                            <a:tailEnd type="triangle" w="lg" len="lg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5" name="TextBox 54"/>
                              <p:cNvSpPr txBox="1"/>
                              <p:nvPr/>
                            </p:nvSpPr>
                            <p:spPr>
                              <a:xfrm>
                                <a:off x="2590590" y="4244614"/>
                                <a:ext cx="906723" cy="46166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&lt;1&gt;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sz="2400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5" name="TextBox 54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590590" y="4244614"/>
                                <a:ext cx="906723" cy="461665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9"/>
                                <a:stretch>
                                  <a:fillRect b="-2884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51" name="Straight Arrow Connector 50"/>
                        <p:cNvCxnSpPr>
                          <a:endCxn id="53" idx="2"/>
                        </p:cNvCxnSpPr>
                        <p:nvPr/>
                      </p:nvCxnSpPr>
                      <p:spPr>
                        <a:xfrm flipH="1" flipV="1">
                          <a:off x="2296769" y="3603791"/>
                          <a:ext cx="187932" cy="649309"/>
                        </a:xfrm>
                        <a:prstGeom prst="straightConnector1">
                          <a:avLst/>
                        </a:prstGeom>
                        <a:ln w="15875"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6250526" y="1976447"/>
                        <a:ext cx="314008" cy="51416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44" name="Straight Arrow Connector 43"/>
                      <p:cNvCxnSpPr>
                        <a:stCxn id="33" idx="0"/>
                        <a:endCxn id="43" idx="2"/>
                      </p:cNvCxnSpPr>
                      <p:nvPr/>
                    </p:nvCxnSpPr>
                    <p:spPr>
                      <a:xfrm flipH="1" flipV="1">
                        <a:off x="6407531" y="2490611"/>
                        <a:ext cx="194708" cy="673193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8766043" y="2003205"/>
                        <a:ext cx="345409" cy="514164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47" name="Straight Arrow Connector 46"/>
                      <p:cNvCxnSpPr>
                        <a:stCxn id="34" idx="0"/>
                        <a:endCxn id="45" idx="2"/>
                      </p:cNvCxnSpPr>
                      <p:nvPr/>
                    </p:nvCxnSpPr>
                    <p:spPr>
                      <a:xfrm flipH="1" flipV="1">
                        <a:off x="8938747" y="2517369"/>
                        <a:ext cx="286085" cy="627468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9" name="TextBox 48"/>
                          <p:cNvSpPr txBox="1"/>
                          <p:nvPr/>
                        </p:nvSpPr>
                        <p:spPr>
                          <a:xfrm>
                            <a:off x="6958187" y="1951692"/>
                            <a:ext cx="574195" cy="52322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9" name="TextBox 4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958187" y="1951692"/>
                            <a:ext cx="574195" cy="523220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/>
                        <p:cNvSpPr txBox="1"/>
                        <p:nvPr/>
                      </p:nvSpPr>
                      <p:spPr>
                        <a:xfrm>
                          <a:off x="8948983" y="5691355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&lt;2&gt;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48983" y="5691355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10891144" y="5675656"/>
                          <a:ext cx="1110176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891144" y="5675656"/>
                          <a:ext cx="1110176" cy="461665"/>
                        </a:xfrm>
                        <a:prstGeom prst="rect">
                          <a:avLst/>
                        </a:prstGeom>
                        <a:blipFill rotWithShape="0"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flipV="1">
                      <a:off x="8215952" y="4350399"/>
                      <a:ext cx="165804" cy="348772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6" name="Rectangle 55"/>
                  <p:cNvSpPr/>
                  <p:nvPr/>
                </p:nvSpPr>
                <p:spPr>
                  <a:xfrm>
                    <a:off x="3220377" y="2345773"/>
                    <a:ext cx="461218" cy="49034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5090991" y="2347898"/>
                    <a:ext cx="461218" cy="49034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8890093" y="2380997"/>
                    <a:ext cx="507341" cy="49034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2" name="Curved Connector 11"/>
                <p:cNvCxnSpPr>
                  <a:stCxn id="57" idx="2"/>
                  <a:endCxn id="56" idx="2"/>
                </p:cNvCxnSpPr>
                <p:nvPr/>
              </p:nvCxnSpPr>
              <p:spPr>
                <a:xfrm rot="5400000" flipH="1">
                  <a:off x="4272496" y="3041133"/>
                  <a:ext cx="2125" cy="1870614"/>
                </a:xfrm>
                <a:prstGeom prst="curvedConnector3">
                  <a:avLst>
                    <a:gd name="adj1" fmla="val -10757647"/>
                  </a:avLst>
                </a:prstGeom>
                <a:ln w="19050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urved Connector 71"/>
                <p:cNvCxnSpPr>
                  <a:stCxn id="53" idx="2"/>
                  <a:endCxn id="43" idx="2"/>
                </p:cNvCxnSpPr>
                <p:nvPr/>
              </p:nvCxnSpPr>
              <p:spPr>
                <a:xfrm rot="16200000" flipH="1">
                  <a:off x="3659770" y="2998038"/>
                  <a:ext cx="1" cy="1949986"/>
                </a:xfrm>
                <a:prstGeom prst="curvedConnector3">
                  <a:avLst>
                    <a:gd name="adj1" fmla="val 22860100000"/>
                  </a:avLst>
                </a:prstGeom>
                <a:ln w="19050">
                  <a:solidFill>
                    <a:srgbClr val="7030A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urved Connector 72"/>
                <p:cNvCxnSpPr>
                  <a:stCxn id="58" idx="2"/>
                  <a:endCxn id="75" idx="2"/>
                </p:cNvCxnSpPr>
                <p:nvPr/>
              </p:nvCxnSpPr>
              <p:spPr>
                <a:xfrm rot="5400000" flipH="1">
                  <a:off x="8058831" y="3038403"/>
                  <a:ext cx="37568" cy="1906830"/>
                </a:xfrm>
                <a:prstGeom prst="curvedConnector3">
                  <a:avLst>
                    <a:gd name="adj1" fmla="val -608497"/>
                  </a:avLst>
                </a:prstGeom>
                <a:ln w="19050">
                  <a:solidFill>
                    <a:srgbClr val="00B05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urved Connector 73"/>
                <p:cNvCxnSpPr>
                  <a:stCxn id="76" idx="2"/>
                  <a:endCxn id="45" idx="2"/>
                </p:cNvCxnSpPr>
                <p:nvPr/>
              </p:nvCxnSpPr>
              <p:spPr>
                <a:xfrm rot="16200000" flipH="1">
                  <a:off x="7427783" y="3073692"/>
                  <a:ext cx="25521" cy="1824204"/>
                </a:xfrm>
                <a:prstGeom prst="curvedConnector3">
                  <a:avLst>
                    <a:gd name="adj1" fmla="val 995733"/>
                  </a:avLst>
                </a:prstGeom>
                <a:ln w="19050">
                  <a:solidFill>
                    <a:srgbClr val="7030A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74"/>
                <p:cNvSpPr/>
                <p:nvPr/>
              </p:nvSpPr>
              <p:spPr>
                <a:xfrm>
                  <a:off x="6870529" y="3482690"/>
                  <a:ext cx="507341" cy="49034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6274770" y="3482690"/>
                  <a:ext cx="507341" cy="49034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Arrow Connector 86"/>
                <p:cNvCxnSpPr>
                  <a:endCxn id="76" idx="2"/>
                </p:cNvCxnSpPr>
                <p:nvPr/>
              </p:nvCxnSpPr>
              <p:spPr>
                <a:xfrm flipH="1" flipV="1">
                  <a:off x="6528441" y="3973035"/>
                  <a:ext cx="272239" cy="65553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5862385" y="4610476"/>
                      <a:ext cx="130260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88" name="TextBox 8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62385" y="4610476"/>
                      <a:ext cx="1302601" cy="461665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0" name="Straight Arrow Connector 79"/>
              <p:cNvCxnSpPr>
                <a:stCxn id="55" idx="0"/>
                <a:endCxn id="56" idx="2"/>
              </p:cNvCxnSpPr>
              <p:nvPr/>
            </p:nvCxnSpPr>
            <p:spPr>
              <a:xfrm flipV="1">
                <a:off x="7630077" y="4973538"/>
                <a:ext cx="239655" cy="3637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3" idx="0"/>
                <a:endCxn id="57" idx="2"/>
              </p:cNvCxnSpPr>
              <p:nvPr/>
            </p:nvCxnSpPr>
            <p:spPr>
              <a:xfrm flipV="1">
                <a:off x="8874538" y="4974791"/>
                <a:ext cx="182933" cy="37590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endCxn id="75" idx="2"/>
              </p:cNvCxnSpPr>
              <p:nvPr/>
            </p:nvCxnSpPr>
            <p:spPr>
              <a:xfrm flipV="1">
                <a:off x="10068186" y="4972157"/>
                <a:ext cx="205418" cy="3865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34" idx="0"/>
                <a:endCxn id="58" idx="2"/>
              </p:cNvCxnSpPr>
              <p:nvPr/>
            </p:nvCxnSpPr>
            <p:spPr>
              <a:xfrm flipV="1">
                <a:off x="11320409" y="4994307"/>
                <a:ext cx="163929" cy="34571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/>
            <p:cNvCxnSpPr/>
            <p:nvPr/>
          </p:nvCxnSpPr>
          <p:spPr>
            <a:xfrm flipH="1" flipV="1">
              <a:off x="7925926" y="4079788"/>
              <a:ext cx="201961" cy="24203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43" idx="0"/>
            </p:cNvCxnSpPr>
            <p:nvPr/>
          </p:nvCxnSpPr>
          <p:spPr>
            <a:xfrm flipV="1">
              <a:off x="8973287" y="4079788"/>
              <a:ext cx="161955" cy="2432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9116305" y="4086509"/>
              <a:ext cx="202565" cy="235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10186006" y="4073067"/>
              <a:ext cx="161955" cy="2432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 flipV="1">
              <a:off x="10329024" y="4079788"/>
              <a:ext cx="202565" cy="235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11359958" y="4102625"/>
              <a:ext cx="161955" cy="2432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H="1" flipV="1">
              <a:off x="11502976" y="4109346"/>
              <a:ext cx="202565" cy="235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57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Attention Models in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 automatically generates image captioning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0000" y="6509382"/>
            <a:ext cx="8116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[Xu et. al., 2015. Show, attend and tell: Neural image caption generation with visual attention]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90688"/>
            <a:ext cx="10058400" cy="41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63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Attention Models in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5" y="1825625"/>
            <a:ext cx="10508890" cy="4351338"/>
          </a:xfrm>
        </p:spPr>
      </p:pic>
    </p:spTree>
    <p:extLst>
      <p:ext uri="{BB962C8B-B14F-4D97-AF65-F5344CB8AC3E}">
        <p14:creationId xmlns:p14="http://schemas.microsoft.com/office/powerpoint/2010/main" val="13723898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Attention Models in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72" y="1825625"/>
            <a:ext cx="10254856" cy="4351338"/>
          </a:xfrm>
        </p:spPr>
      </p:pic>
    </p:spTree>
    <p:extLst>
      <p:ext uri="{BB962C8B-B14F-4D97-AF65-F5344CB8AC3E}">
        <p14:creationId xmlns:p14="http://schemas.microsoft.com/office/powerpoint/2010/main" val="182664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7429</TotalTime>
  <Words>5586</Words>
  <Application>Microsoft Macintosh PowerPoint</Application>
  <PresentationFormat>Widescreen</PresentationFormat>
  <Paragraphs>1341</Paragraphs>
  <Slides>98</Slides>
  <Notes>82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Century Schoolbook</vt:lpstr>
      <vt:lpstr>Office Theme</vt:lpstr>
      <vt:lpstr>Recurrent Neural Networks</vt:lpstr>
      <vt:lpstr>Presentation Structure</vt:lpstr>
      <vt:lpstr>Examples of sequence data</vt:lpstr>
      <vt:lpstr>Representing Words</vt:lpstr>
      <vt:lpstr>Representing Words</vt:lpstr>
      <vt:lpstr>Why not a standard network?</vt:lpstr>
      <vt:lpstr>Presentation Structure</vt:lpstr>
      <vt:lpstr>Forward Propagation</vt:lpstr>
      <vt:lpstr>Simplified RNN notation</vt:lpstr>
      <vt:lpstr>Forward Propagation</vt:lpstr>
      <vt:lpstr>Forward Propagation</vt:lpstr>
      <vt:lpstr>Backpropagation Through Time (BPTT)</vt:lpstr>
      <vt:lpstr>Backpropagation Through Time (BPTT)</vt:lpstr>
      <vt:lpstr>Backpropagation Through Time (BPTT)</vt:lpstr>
      <vt:lpstr>Backpropagation Through Time (BPTT)</vt:lpstr>
      <vt:lpstr>Presentation Structure</vt:lpstr>
      <vt:lpstr>Language Modeling with RNN</vt:lpstr>
      <vt:lpstr>Language Modeling with RNN</vt:lpstr>
      <vt:lpstr>Language Modeling with RNN</vt:lpstr>
      <vt:lpstr>Generating Novel Sequences</vt:lpstr>
      <vt:lpstr>PowerPoint Presentation</vt:lpstr>
      <vt:lpstr>Presentation Structure</vt:lpstr>
      <vt:lpstr>Dealing with Long-Term Dependencies</vt:lpstr>
      <vt:lpstr>Gated Recurrent Unit (GRU)</vt:lpstr>
      <vt:lpstr>“Vanilla” RNN</vt:lpstr>
      <vt:lpstr>Gated Recurrent Unit (GRU)</vt:lpstr>
      <vt:lpstr>Gated Recurrent Unit (GRU)</vt:lpstr>
      <vt:lpstr>The Update Gate</vt:lpstr>
      <vt:lpstr>The Reset Gate</vt:lpstr>
      <vt:lpstr>Current Memory Content</vt:lpstr>
      <vt:lpstr>Final Memory At Current Time Step</vt:lpstr>
      <vt:lpstr>“Vanilla” RNN – a Reminder</vt:lpstr>
      <vt:lpstr>Long Short Term Memory (LSTM)</vt:lpstr>
      <vt:lpstr>The Cell State</vt:lpstr>
      <vt:lpstr>The Forget Gate</vt:lpstr>
      <vt:lpstr>The Input Gate</vt:lpstr>
      <vt:lpstr>Update the Old Cell State</vt:lpstr>
      <vt:lpstr>The Output Gate</vt:lpstr>
      <vt:lpstr>LSTM Variants – Peephole Connections</vt:lpstr>
      <vt:lpstr>LSTM Variants – Coupling the Input and Forget Gates</vt:lpstr>
      <vt:lpstr>Bidirectional RNNs</vt:lpstr>
      <vt:lpstr>Bidirectional RNNs</vt:lpstr>
      <vt:lpstr>Deep RNNs</vt:lpstr>
      <vt:lpstr>Presentation Structure</vt:lpstr>
      <vt:lpstr>Word Representations</vt:lpstr>
      <vt:lpstr>Word Embedding: a Featurized Representation</vt:lpstr>
      <vt:lpstr>Word Embedding: a Featurized Representation</vt:lpstr>
      <vt:lpstr>Word Embedding – an Example</vt:lpstr>
      <vt:lpstr>Transfer Learning and Word Embeddings</vt:lpstr>
      <vt:lpstr>Deriving Analogies Using Word Embeddings</vt:lpstr>
      <vt:lpstr>Deriving Analogies Using Word Embeddings</vt:lpstr>
      <vt:lpstr>Deriving Analogies Using Word Embeddings</vt:lpstr>
      <vt:lpstr>The Embeddings Matrix</vt:lpstr>
      <vt:lpstr>Presentation Structure</vt:lpstr>
      <vt:lpstr>Building a Neural Language Model Using Embeddings</vt:lpstr>
      <vt:lpstr>Additional Model Building Options</vt:lpstr>
      <vt:lpstr>The Word2Vec Word Embedding</vt:lpstr>
      <vt:lpstr>The Word2Vec Word Embedding Model </vt:lpstr>
      <vt:lpstr>The Word2Vec Word Embedding Model </vt:lpstr>
      <vt:lpstr>The Word2Vec Word Embedding Model </vt:lpstr>
      <vt:lpstr>Negative Sampling</vt:lpstr>
      <vt:lpstr>Negative Sampling</vt:lpstr>
      <vt:lpstr>Negative Sampling</vt:lpstr>
      <vt:lpstr>Negative Sampling</vt:lpstr>
      <vt:lpstr>GloVe (Global Vectors for Word Representations)</vt:lpstr>
      <vt:lpstr>GloVe (Global Vectors for Word Representations)</vt:lpstr>
      <vt:lpstr>Doc2Vec: Document Embedding</vt:lpstr>
      <vt:lpstr>Doc2Vec: Document Embedding</vt:lpstr>
      <vt:lpstr>Doc2Vec: Document Embedding</vt:lpstr>
      <vt:lpstr>Distributed memory model of paragraph vectors (PV-DM)</vt:lpstr>
      <vt:lpstr>Distributed bag-of-words of paragraph vectors (PV-DBOW)</vt:lpstr>
      <vt:lpstr>Presentation Structure</vt:lpstr>
      <vt:lpstr>Autoencoders</vt:lpstr>
      <vt:lpstr>Autoencoders</vt:lpstr>
      <vt:lpstr>Autoencoders – Example 1 –  De-noising Images</vt:lpstr>
      <vt:lpstr>Autoencoders – Example 1 -De-noising Images</vt:lpstr>
      <vt:lpstr>Autoencoders: using the embedding for Image Captioning</vt:lpstr>
      <vt:lpstr>Autoencoders: using the embedding for Image Captioning</vt:lpstr>
      <vt:lpstr>Autoencoder: Using the Embedding for Translation</vt:lpstr>
      <vt:lpstr>Presentation Structure</vt:lpstr>
      <vt:lpstr>Machine translation as building a conditional language model</vt:lpstr>
      <vt:lpstr>Experimental Setting</vt:lpstr>
      <vt:lpstr>Finding the most likely translation</vt:lpstr>
      <vt:lpstr>Why not a greedy search?</vt:lpstr>
      <vt:lpstr>The Beam Search Algorithm</vt:lpstr>
      <vt:lpstr>The Beam Search Algorithm</vt:lpstr>
      <vt:lpstr>The Beam Search Algorithm</vt:lpstr>
      <vt:lpstr>The Beam Search Algorithm</vt:lpstr>
      <vt:lpstr>Improvements to the Beam Search Algorithm</vt:lpstr>
      <vt:lpstr>Numeric Underflow Error</vt:lpstr>
      <vt:lpstr>Preference of Shorter Translations</vt:lpstr>
      <vt:lpstr>The problem of long sequences</vt:lpstr>
      <vt:lpstr>Attention models</vt:lpstr>
      <vt:lpstr>Attention models - Notations</vt:lpstr>
      <vt:lpstr>Computing the Attention α^(&lt;t,t^′&gt;)</vt:lpstr>
      <vt:lpstr>Attention Models in Images</vt:lpstr>
      <vt:lpstr>Attention Models in Images</vt:lpstr>
      <vt:lpstr>Attention Models in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Gilad Katz</dc:creator>
  <cp:lastModifiedBy>גלעד כץ</cp:lastModifiedBy>
  <cp:revision>222</cp:revision>
  <dcterms:created xsi:type="dcterms:W3CDTF">2018-04-10T07:42:05Z</dcterms:created>
  <dcterms:modified xsi:type="dcterms:W3CDTF">2021-04-13T07:51:39Z</dcterms:modified>
</cp:coreProperties>
</file>